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1"/>
  </p:notesMasterIdLst>
  <p:sldIdLst>
    <p:sldId id="314" r:id="rId2"/>
    <p:sldId id="348" r:id="rId3"/>
    <p:sldId id="357" r:id="rId4"/>
    <p:sldId id="362" r:id="rId5"/>
    <p:sldId id="382" r:id="rId6"/>
    <p:sldId id="383" r:id="rId7"/>
    <p:sldId id="361" r:id="rId8"/>
    <p:sldId id="364" r:id="rId9"/>
    <p:sldId id="577" r:id="rId10"/>
    <p:sldId id="595" r:id="rId11"/>
    <p:sldId id="584" r:id="rId12"/>
    <p:sldId id="585" r:id="rId13"/>
    <p:sldId id="586" r:id="rId14"/>
    <p:sldId id="587" r:id="rId15"/>
    <p:sldId id="588" r:id="rId16"/>
    <p:sldId id="589" r:id="rId17"/>
    <p:sldId id="590" r:id="rId18"/>
    <p:sldId id="591" r:id="rId19"/>
    <p:sldId id="592" r:id="rId20"/>
    <p:sldId id="594" r:id="rId21"/>
    <p:sldId id="593" r:id="rId22"/>
    <p:sldId id="597" r:id="rId23"/>
    <p:sldId id="598" r:id="rId24"/>
    <p:sldId id="601" r:id="rId25"/>
    <p:sldId id="605" r:id="rId26"/>
    <p:sldId id="608" r:id="rId27"/>
    <p:sldId id="606" r:id="rId28"/>
    <p:sldId id="607" r:id="rId29"/>
    <p:sldId id="610" r:id="rId30"/>
    <p:sldId id="611" r:id="rId31"/>
    <p:sldId id="612" r:id="rId32"/>
    <p:sldId id="613" r:id="rId33"/>
    <p:sldId id="614" r:id="rId34"/>
    <p:sldId id="526" r:id="rId35"/>
    <p:sldId id="616" r:id="rId36"/>
    <p:sldId id="636" r:id="rId37"/>
    <p:sldId id="618" r:id="rId38"/>
    <p:sldId id="617" r:id="rId39"/>
    <p:sldId id="619" r:id="rId40"/>
    <p:sldId id="514" r:id="rId41"/>
    <p:sldId id="481" r:id="rId42"/>
    <p:sldId id="441" r:id="rId43"/>
    <p:sldId id="523" r:id="rId44"/>
    <p:sldId id="516" r:id="rId45"/>
    <p:sldId id="524" r:id="rId46"/>
    <p:sldId id="521" r:id="rId47"/>
    <p:sldId id="519" r:id="rId48"/>
    <p:sldId id="520" r:id="rId49"/>
    <p:sldId id="522" r:id="rId50"/>
    <p:sldId id="575" r:id="rId51"/>
    <p:sldId id="473" r:id="rId52"/>
    <p:sldId id="529" r:id="rId53"/>
    <p:sldId id="530" r:id="rId54"/>
    <p:sldId id="531" r:id="rId55"/>
    <p:sldId id="532" r:id="rId56"/>
    <p:sldId id="533" r:id="rId57"/>
    <p:sldId id="537" r:id="rId58"/>
    <p:sldId id="535" r:id="rId59"/>
    <p:sldId id="538" r:id="rId60"/>
    <p:sldId id="541" r:id="rId61"/>
    <p:sldId id="543" r:id="rId62"/>
    <p:sldId id="627" r:id="rId63"/>
    <p:sldId id="545" r:id="rId64"/>
    <p:sldId id="546" r:id="rId65"/>
    <p:sldId id="550" r:id="rId66"/>
    <p:sldId id="551" r:id="rId67"/>
    <p:sldId id="552" r:id="rId68"/>
    <p:sldId id="554" r:id="rId69"/>
    <p:sldId id="555" r:id="rId70"/>
    <p:sldId id="557" r:id="rId71"/>
    <p:sldId id="568" r:id="rId72"/>
    <p:sldId id="620" r:id="rId73"/>
    <p:sldId id="629" r:id="rId74"/>
    <p:sldId id="630" r:id="rId75"/>
    <p:sldId id="631" r:id="rId76"/>
    <p:sldId id="632" r:id="rId77"/>
    <p:sldId id="633" r:id="rId78"/>
    <p:sldId id="635" r:id="rId79"/>
    <p:sldId id="313" r:id="rId8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10A4"/>
    <a:srgbClr val="9AFC9F"/>
    <a:srgbClr val="003300"/>
    <a:srgbClr val="CCFF99"/>
    <a:srgbClr val="FF0000"/>
    <a:srgbClr val="461E64"/>
    <a:srgbClr val="350D2E"/>
    <a:srgbClr val="612A8A"/>
    <a:srgbClr val="4C216D"/>
    <a:srgbClr val="65195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1" autoAdjust="0"/>
    <p:restoredTop sz="94660"/>
  </p:normalViewPr>
  <p:slideViewPr>
    <p:cSldViewPr>
      <p:cViewPr varScale="1">
        <p:scale>
          <a:sx n="61" d="100"/>
          <a:sy n="61" d="100"/>
        </p:scale>
        <p:origin x="-15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093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B074-0016-4EC6-B90D-25D7FCC27B69}" type="datetimeFigureOut">
              <a:rPr lang="zh-TW" altLang="en-US" smtClean="0"/>
              <a:pPr/>
              <a:t>2015/1/24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4A62-0709-4642-AADD-1C39E0946A8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0AA65-1FB2-47E1-8C42-EAAA0AC4DF79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真正被剝削的是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7" name="Group 165"/>
          <p:cNvGrpSpPr>
            <a:grpSpLocks/>
          </p:cNvGrpSpPr>
          <p:nvPr/>
        </p:nvGrpSpPr>
        <p:grpSpPr bwMode="auto">
          <a:xfrm rot="486503">
            <a:off x="4763" y="1054100"/>
            <a:ext cx="323850" cy="288925"/>
            <a:chOff x="884" y="754"/>
            <a:chExt cx="182" cy="181"/>
          </a:xfrm>
        </p:grpSpPr>
        <p:sp>
          <p:nvSpPr>
            <p:cNvPr id="3238" name="Arc 166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9" name="Arc 167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0" name="Arc 168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33" name="Group 161"/>
          <p:cNvGrpSpPr>
            <a:grpSpLocks/>
          </p:cNvGrpSpPr>
          <p:nvPr/>
        </p:nvGrpSpPr>
        <p:grpSpPr bwMode="auto">
          <a:xfrm rot="486503">
            <a:off x="6804025" y="981075"/>
            <a:ext cx="503238" cy="503238"/>
            <a:chOff x="884" y="754"/>
            <a:chExt cx="182" cy="181"/>
          </a:xfrm>
        </p:grpSpPr>
        <p:sp>
          <p:nvSpPr>
            <p:cNvPr id="3234" name="Arc 162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5" name="Arc 163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6" name="Arc 164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9" name="Group 157"/>
          <p:cNvGrpSpPr>
            <a:grpSpLocks/>
          </p:cNvGrpSpPr>
          <p:nvPr/>
        </p:nvGrpSpPr>
        <p:grpSpPr bwMode="auto">
          <a:xfrm rot="-2334274">
            <a:off x="6443663" y="692150"/>
            <a:ext cx="360362" cy="288925"/>
            <a:chOff x="884" y="754"/>
            <a:chExt cx="182" cy="181"/>
          </a:xfrm>
        </p:grpSpPr>
        <p:sp>
          <p:nvSpPr>
            <p:cNvPr id="3230" name="Arc 158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1" name="Arc 159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2" name="Arc 160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5" name="Group 153"/>
          <p:cNvGrpSpPr>
            <a:grpSpLocks/>
          </p:cNvGrpSpPr>
          <p:nvPr/>
        </p:nvGrpSpPr>
        <p:grpSpPr bwMode="auto">
          <a:xfrm rot="486503">
            <a:off x="3348038" y="1196975"/>
            <a:ext cx="360362" cy="288925"/>
            <a:chOff x="884" y="754"/>
            <a:chExt cx="182" cy="181"/>
          </a:xfrm>
        </p:grpSpPr>
        <p:sp>
          <p:nvSpPr>
            <p:cNvPr id="3226" name="Arc 154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7" name="Arc 155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8" name="Arc 156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4" name="Group 152"/>
          <p:cNvGrpSpPr>
            <a:grpSpLocks/>
          </p:cNvGrpSpPr>
          <p:nvPr/>
        </p:nvGrpSpPr>
        <p:grpSpPr bwMode="auto">
          <a:xfrm>
            <a:off x="1403350" y="1196975"/>
            <a:ext cx="288925" cy="287338"/>
            <a:chOff x="884" y="754"/>
            <a:chExt cx="182" cy="181"/>
          </a:xfrm>
        </p:grpSpPr>
        <p:sp>
          <p:nvSpPr>
            <p:cNvPr id="3221" name="Arc 149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2" name="Arc 150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3" name="Arc 151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126" name="Oval 54"/>
          <p:cNvSpPr>
            <a:spLocks noChangeArrowheads="1"/>
          </p:cNvSpPr>
          <p:nvPr/>
        </p:nvSpPr>
        <p:spPr bwMode="auto">
          <a:xfrm>
            <a:off x="1547813" y="1123950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>
            <a:off x="1547813" y="476250"/>
            <a:ext cx="287337" cy="285750"/>
          </a:xfrm>
          <a:prstGeom prst="triangle">
            <a:avLst>
              <a:gd name="adj" fmla="val 5690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1331913" y="692150"/>
            <a:ext cx="647700" cy="503238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FF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1547813" y="620713"/>
            <a:ext cx="287337" cy="14446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202" name="Group 130"/>
          <p:cNvGrpSpPr>
            <a:grpSpLocks/>
          </p:cNvGrpSpPr>
          <p:nvPr/>
        </p:nvGrpSpPr>
        <p:grpSpPr bwMode="auto">
          <a:xfrm>
            <a:off x="2700338" y="333375"/>
            <a:ext cx="576262" cy="792163"/>
            <a:chOff x="1156" y="391"/>
            <a:chExt cx="572" cy="680"/>
          </a:xfrm>
        </p:grpSpPr>
        <p:sp>
          <p:nvSpPr>
            <p:cNvPr id="3203" name="Oval 131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204" name="Group 132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205" name="AutoShape 133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6" name="Oval 134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99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7" name="Oval 135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0" y="333375"/>
            <a:ext cx="576263" cy="792163"/>
            <a:chOff x="1156" y="391"/>
            <a:chExt cx="572" cy="680"/>
          </a:xfrm>
        </p:grpSpPr>
        <p:sp>
          <p:nvSpPr>
            <p:cNvPr id="3106" name="Oval 34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85" name="Group 13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084" name="AutoShape 12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3" name="Oval 11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1" name="Oval 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D1680D-2EAE-47AB-9917-EC497C6390D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80" name="Arc 8"/>
          <p:cNvSpPr>
            <a:spLocks/>
          </p:cNvSpPr>
          <p:nvPr/>
        </p:nvSpPr>
        <p:spPr bwMode="auto">
          <a:xfrm flipV="1">
            <a:off x="0" y="0"/>
            <a:ext cx="914400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219" name="Group 147"/>
          <p:cNvGrpSpPr>
            <a:grpSpLocks/>
          </p:cNvGrpSpPr>
          <p:nvPr/>
        </p:nvGrpSpPr>
        <p:grpSpPr bwMode="auto">
          <a:xfrm>
            <a:off x="3995738" y="476250"/>
            <a:ext cx="576262" cy="622300"/>
            <a:chOff x="3198" y="799"/>
            <a:chExt cx="363" cy="392"/>
          </a:xfrm>
        </p:grpSpPr>
        <p:sp>
          <p:nvSpPr>
            <p:cNvPr id="3124" name="Oval 52"/>
            <p:cNvSpPr>
              <a:spLocks noChangeArrowheads="1"/>
            </p:cNvSpPr>
            <p:nvPr userDrawn="1"/>
          </p:nvSpPr>
          <p:spPr bwMode="auto">
            <a:xfrm>
              <a:off x="3334" y="1117"/>
              <a:ext cx="81" cy="74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86" name="Group 14"/>
            <p:cNvGrpSpPr>
              <a:grpSpLocks/>
            </p:cNvGrpSpPr>
            <p:nvPr userDrawn="1"/>
          </p:nvGrpSpPr>
          <p:grpSpPr bwMode="auto">
            <a:xfrm>
              <a:off x="3198" y="799"/>
              <a:ext cx="363" cy="371"/>
              <a:chOff x="3470" y="618"/>
              <a:chExt cx="408" cy="453"/>
            </a:xfrm>
          </p:grpSpPr>
          <p:sp>
            <p:nvSpPr>
              <p:cNvPr id="3087" name="AutoShape 15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8" name="Oval 16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9" name="Oval 17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16" name="Group 44"/>
          <p:cNvGrpSpPr>
            <a:grpSpLocks/>
          </p:cNvGrpSpPr>
          <p:nvPr/>
        </p:nvGrpSpPr>
        <p:grpSpPr bwMode="auto">
          <a:xfrm rot="18545533">
            <a:off x="8374063" y="131763"/>
            <a:ext cx="388937" cy="503237"/>
            <a:chOff x="4558" y="300"/>
            <a:chExt cx="245" cy="317"/>
          </a:xfrm>
        </p:grpSpPr>
        <p:sp>
          <p:nvSpPr>
            <p:cNvPr id="3115" name="Oval 43"/>
            <p:cNvSpPr>
              <a:spLocks noChangeArrowheads="1"/>
            </p:cNvSpPr>
            <p:nvPr userDrawn="1"/>
          </p:nvSpPr>
          <p:spPr bwMode="auto">
            <a:xfrm>
              <a:off x="4649" y="527"/>
              <a:ext cx="45" cy="90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0" name="Group 18"/>
            <p:cNvGrpSpPr>
              <a:grpSpLocks/>
            </p:cNvGrpSpPr>
            <p:nvPr userDrawn="1"/>
          </p:nvGrpSpPr>
          <p:grpSpPr bwMode="auto">
            <a:xfrm>
              <a:off x="4558" y="300"/>
              <a:ext cx="245" cy="272"/>
              <a:chOff x="3470" y="618"/>
              <a:chExt cx="408" cy="453"/>
            </a:xfrm>
          </p:grpSpPr>
          <p:sp>
            <p:nvSpPr>
              <p:cNvPr id="3091" name="AutoShape 19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2" name="Oval 20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3" name="Oval 21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28" name="Group 56"/>
          <p:cNvGrpSpPr>
            <a:grpSpLocks/>
          </p:cNvGrpSpPr>
          <p:nvPr/>
        </p:nvGrpSpPr>
        <p:grpSpPr bwMode="auto">
          <a:xfrm>
            <a:off x="1908175" y="404813"/>
            <a:ext cx="908050" cy="1077912"/>
            <a:chOff x="1882" y="436"/>
            <a:chExt cx="572" cy="679"/>
          </a:xfrm>
        </p:grpSpPr>
        <p:grpSp>
          <p:nvGrpSpPr>
            <p:cNvPr id="3114" name="Group 42"/>
            <p:cNvGrpSpPr>
              <a:grpSpLocks/>
            </p:cNvGrpSpPr>
            <p:nvPr userDrawn="1"/>
          </p:nvGrpSpPr>
          <p:grpSpPr bwMode="auto">
            <a:xfrm>
              <a:off x="1882" y="436"/>
              <a:ext cx="572" cy="679"/>
              <a:chOff x="2013" y="482"/>
              <a:chExt cx="572" cy="679"/>
            </a:xfrm>
          </p:grpSpPr>
          <p:sp>
            <p:nvSpPr>
              <p:cNvPr id="3109" name="Oval 37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10" name="Group 38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11" name="AutoShape 39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12" name="Oval 40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13" name="Oval 41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21" name="Text Box 49"/>
            <p:cNvSpPr txBox="1">
              <a:spLocks noChangeArrowheads="1"/>
            </p:cNvSpPr>
            <p:nvPr userDrawn="1"/>
          </p:nvSpPr>
          <p:spPr bwMode="auto">
            <a:xfrm rot="-666476">
              <a:off x="1972" y="609"/>
              <a:ext cx="45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4000">
                  <a:ea typeface="標楷體" pitchFamily="65" charset="-120"/>
                </a:rPr>
                <a:t>福</a:t>
              </a:r>
            </a:p>
          </p:txBody>
        </p:sp>
      </p:grpSp>
      <p:sp>
        <p:nvSpPr>
          <p:cNvPr id="3127" name="Arc 55"/>
          <p:cNvSpPr>
            <a:spLocks/>
          </p:cNvSpPr>
          <p:nvPr/>
        </p:nvSpPr>
        <p:spPr bwMode="auto">
          <a:xfrm rot="21549407" flipV="1">
            <a:off x="-361950" y="0"/>
            <a:ext cx="9505950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130" name="Group 58"/>
          <p:cNvGrpSpPr>
            <a:grpSpLocks/>
          </p:cNvGrpSpPr>
          <p:nvPr/>
        </p:nvGrpSpPr>
        <p:grpSpPr bwMode="auto">
          <a:xfrm rot="-1419192">
            <a:off x="900113" y="476250"/>
            <a:ext cx="503237" cy="646113"/>
            <a:chOff x="385" y="255"/>
            <a:chExt cx="408" cy="498"/>
          </a:xfrm>
        </p:grpSpPr>
        <p:sp>
          <p:nvSpPr>
            <p:cNvPr id="3129" name="Oval 57"/>
            <p:cNvSpPr>
              <a:spLocks noChangeArrowheads="1"/>
            </p:cNvSpPr>
            <p:nvPr userDrawn="1"/>
          </p:nvSpPr>
          <p:spPr bwMode="auto">
            <a:xfrm>
              <a:off x="476" y="663"/>
              <a:ext cx="136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8" name="Group 26"/>
            <p:cNvGrpSpPr>
              <a:grpSpLocks/>
            </p:cNvGrpSpPr>
            <p:nvPr userDrawn="1"/>
          </p:nvGrpSpPr>
          <p:grpSpPr bwMode="auto">
            <a:xfrm>
              <a:off x="385" y="255"/>
              <a:ext cx="408" cy="453"/>
              <a:chOff x="3470" y="618"/>
              <a:chExt cx="408" cy="453"/>
            </a:xfrm>
          </p:grpSpPr>
          <p:sp>
            <p:nvSpPr>
              <p:cNvPr id="3099" name="AutoShape 27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0" name="Oval 28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8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1" name="Oval 2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33" name="Group 61"/>
          <p:cNvGrpSpPr>
            <a:grpSpLocks/>
          </p:cNvGrpSpPr>
          <p:nvPr/>
        </p:nvGrpSpPr>
        <p:grpSpPr bwMode="auto">
          <a:xfrm>
            <a:off x="5867400" y="260350"/>
            <a:ext cx="411163" cy="503238"/>
            <a:chOff x="4150" y="300"/>
            <a:chExt cx="408" cy="500"/>
          </a:xfrm>
        </p:grpSpPr>
        <p:sp>
          <p:nvSpPr>
            <p:cNvPr id="3132" name="Oval 60"/>
            <p:cNvSpPr>
              <a:spLocks noChangeArrowheads="1"/>
            </p:cNvSpPr>
            <p:nvPr userDrawn="1"/>
          </p:nvSpPr>
          <p:spPr bwMode="auto">
            <a:xfrm>
              <a:off x="4377" y="70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4" name="Group 22"/>
            <p:cNvGrpSpPr>
              <a:grpSpLocks/>
            </p:cNvGrpSpPr>
            <p:nvPr userDrawn="1"/>
          </p:nvGrpSpPr>
          <p:grpSpPr bwMode="auto">
            <a:xfrm rot="-622342">
              <a:off x="4150" y="300"/>
              <a:ext cx="408" cy="453"/>
              <a:chOff x="3470" y="618"/>
              <a:chExt cx="408" cy="453"/>
            </a:xfrm>
          </p:grpSpPr>
          <p:sp>
            <p:nvSpPr>
              <p:cNvPr id="3095" name="AutoShape 23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6" name="Oval 24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7" name="Oval 25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34" name="Group 62"/>
          <p:cNvGrpSpPr>
            <a:grpSpLocks/>
          </p:cNvGrpSpPr>
          <p:nvPr/>
        </p:nvGrpSpPr>
        <p:grpSpPr bwMode="auto">
          <a:xfrm>
            <a:off x="6804025" y="188913"/>
            <a:ext cx="908050" cy="1079500"/>
            <a:chOff x="1156" y="391"/>
            <a:chExt cx="572" cy="680"/>
          </a:xfrm>
        </p:grpSpPr>
        <p:sp>
          <p:nvSpPr>
            <p:cNvPr id="3135" name="Oval 63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136" name="Group 64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137" name="AutoShape 65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38" name="Oval 66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39" name="Oval 67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3141" name="Text Box 69"/>
          <p:cNvSpPr txBox="1">
            <a:spLocks noChangeArrowheads="1"/>
          </p:cNvSpPr>
          <p:nvPr/>
        </p:nvSpPr>
        <p:spPr bwMode="auto">
          <a:xfrm rot="616761">
            <a:off x="6948488" y="549275"/>
            <a:ext cx="5762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500"/>
              <a:t>春</a:t>
            </a:r>
          </a:p>
        </p:txBody>
      </p:sp>
      <p:grpSp>
        <p:nvGrpSpPr>
          <p:cNvPr id="3150" name="Group 78"/>
          <p:cNvGrpSpPr>
            <a:grpSpLocks/>
          </p:cNvGrpSpPr>
          <p:nvPr/>
        </p:nvGrpSpPr>
        <p:grpSpPr bwMode="auto">
          <a:xfrm rot="634316">
            <a:off x="323850" y="620713"/>
            <a:ext cx="792163" cy="862012"/>
            <a:chOff x="1111" y="799"/>
            <a:chExt cx="499" cy="543"/>
          </a:xfrm>
        </p:grpSpPr>
        <p:grpSp>
          <p:nvGrpSpPr>
            <p:cNvPr id="3143" name="Group 71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44" name="Oval 72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45" name="Group 73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46" name="AutoShape 74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7" name="Oval 75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8" name="Oval 76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49" name="Text Box 77"/>
            <p:cNvSpPr txBox="1">
              <a:spLocks noChangeArrowheads="1"/>
            </p:cNvSpPr>
            <p:nvPr userDrawn="1"/>
          </p:nvSpPr>
          <p:spPr bwMode="auto">
            <a:xfrm rot="-666476">
              <a:off x="1170" y="935"/>
              <a:ext cx="395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5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51" name="Group 79"/>
          <p:cNvGrpSpPr>
            <a:grpSpLocks/>
          </p:cNvGrpSpPr>
          <p:nvPr/>
        </p:nvGrpSpPr>
        <p:grpSpPr bwMode="auto">
          <a:xfrm>
            <a:off x="7740650" y="188913"/>
            <a:ext cx="647700" cy="728662"/>
            <a:chOff x="1111" y="799"/>
            <a:chExt cx="499" cy="551"/>
          </a:xfrm>
        </p:grpSpPr>
        <p:grpSp>
          <p:nvGrpSpPr>
            <p:cNvPr id="3152" name="Group 80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53" name="Oval 81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54" name="Group 82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55" name="AutoShape 83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6" name="Oval 84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7" name="Oval 85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58" name="Text Box 86"/>
            <p:cNvSpPr txBox="1">
              <a:spLocks noChangeArrowheads="1"/>
            </p:cNvSpPr>
            <p:nvPr userDrawn="1"/>
          </p:nvSpPr>
          <p:spPr bwMode="auto">
            <a:xfrm rot="-666476">
              <a:off x="1170" y="935"/>
              <a:ext cx="395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0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59" name="Group 87"/>
          <p:cNvGrpSpPr>
            <a:grpSpLocks/>
          </p:cNvGrpSpPr>
          <p:nvPr/>
        </p:nvGrpSpPr>
        <p:grpSpPr bwMode="auto">
          <a:xfrm>
            <a:off x="5219700" y="333375"/>
            <a:ext cx="720725" cy="862013"/>
            <a:chOff x="1882" y="436"/>
            <a:chExt cx="572" cy="679"/>
          </a:xfrm>
        </p:grpSpPr>
        <p:grpSp>
          <p:nvGrpSpPr>
            <p:cNvPr id="3160" name="Group 88"/>
            <p:cNvGrpSpPr>
              <a:grpSpLocks/>
            </p:cNvGrpSpPr>
            <p:nvPr userDrawn="1"/>
          </p:nvGrpSpPr>
          <p:grpSpPr bwMode="auto">
            <a:xfrm>
              <a:off x="1882" y="436"/>
              <a:ext cx="572" cy="679"/>
              <a:chOff x="2013" y="482"/>
              <a:chExt cx="572" cy="679"/>
            </a:xfrm>
          </p:grpSpPr>
          <p:sp>
            <p:nvSpPr>
              <p:cNvPr id="3161" name="Oval 89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62" name="Group 90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63" name="AutoShape 91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4" name="Oval 92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5" name="Oval 93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66" name="Text Box 94"/>
            <p:cNvSpPr txBox="1">
              <a:spLocks noChangeArrowheads="1"/>
            </p:cNvSpPr>
            <p:nvPr userDrawn="1"/>
          </p:nvSpPr>
          <p:spPr bwMode="auto">
            <a:xfrm rot="-666476">
              <a:off x="1971" y="609"/>
              <a:ext cx="45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000">
                  <a:ea typeface="標楷體" pitchFamily="65" charset="-120"/>
                </a:rPr>
                <a:t>福</a:t>
              </a:r>
            </a:p>
          </p:txBody>
        </p:sp>
      </p:grpSp>
      <p:sp>
        <p:nvSpPr>
          <p:cNvPr id="3169" name="Oval 97"/>
          <p:cNvSpPr>
            <a:spLocks noChangeArrowheads="1"/>
          </p:cNvSpPr>
          <p:nvPr/>
        </p:nvSpPr>
        <p:spPr bwMode="auto">
          <a:xfrm rot="987398">
            <a:off x="3538538" y="1181100"/>
            <a:ext cx="188912" cy="114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1" name="AutoShape 99"/>
          <p:cNvSpPr>
            <a:spLocks noChangeArrowheads="1"/>
          </p:cNvSpPr>
          <p:nvPr/>
        </p:nvSpPr>
        <p:spPr bwMode="auto">
          <a:xfrm rot="987398">
            <a:off x="3643313" y="333375"/>
            <a:ext cx="352425" cy="322263"/>
          </a:xfrm>
          <a:prstGeom prst="triangle">
            <a:avLst>
              <a:gd name="adj" fmla="val 5690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2" name="Oval 100"/>
          <p:cNvSpPr>
            <a:spLocks noChangeArrowheads="1"/>
          </p:cNvSpPr>
          <p:nvPr/>
        </p:nvSpPr>
        <p:spPr bwMode="auto">
          <a:xfrm rot="987398">
            <a:off x="3254375" y="642938"/>
            <a:ext cx="792163" cy="566737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FF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3" name="Oval 101"/>
          <p:cNvSpPr>
            <a:spLocks noChangeArrowheads="1"/>
          </p:cNvSpPr>
          <p:nvPr/>
        </p:nvSpPr>
        <p:spPr bwMode="auto">
          <a:xfrm rot="987398">
            <a:off x="3595688" y="585788"/>
            <a:ext cx="352425" cy="16351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 rot="950043">
            <a:off x="3348038" y="620713"/>
            <a:ext cx="6270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000">
                <a:ea typeface="標楷體" pitchFamily="65" charset="-120"/>
              </a:rPr>
              <a:t>福</a:t>
            </a:r>
          </a:p>
        </p:txBody>
      </p:sp>
      <p:grpSp>
        <p:nvGrpSpPr>
          <p:cNvPr id="3188" name="Group 116"/>
          <p:cNvGrpSpPr>
            <a:grpSpLocks/>
          </p:cNvGrpSpPr>
          <p:nvPr/>
        </p:nvGrpSpPr>
        <p:grpSpPr bwMode="auto">
          <a:xfrm rot="-1993418">
            <a:off x="4643438" y="333375"/>
            <a:ext cx="574675" cy="647700"/>
            <a:chOff x="1111" y="799"/>
            <a:chExt cx="499" cy="543"/>
          </a:xfrm>
        </p:grpSpPr>
        <p:grpSp>
          <p:nvGrpSpPr>
            <p:cNvPr id="3189" name="Group 117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90" name="Oval 118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91" name="Group 119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92" name="AutoShape 120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3" name="Oval 121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4" name="Oval 122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95" name="Text Box 123"/>
            <p:cNvSpPr txBox="1">
              <a:spLocks noChangeArrowheads="1"/>
            </p:cNvSpPr>
            <p:nvPr userDrawn="1"/>
          </p:nvSpPr>
          <p:spPr bwMode="auto">
            <a:xfrm rot="-666476">
              <a:off x="1168" y="933"/>
              <a:ext cx="394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5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96" name="Group 124"/>
          <p:cNvGrpSpPr>
            <a:grpSpLocks/>
          </p:cNvGrpSpPr>
          <p:nvPr/>
        </p:nvGrpSpPr>
        <p:grpSpPr bwMode="auto">
          <a:xfrm rot="-1653169">
            <a:off x="6300788" y="260350"/>
            <a:ext cx="504825" cy="574675"/>
            <a:chOff x="1156" y="391"/>
            <a:chExt cx="572" cy="680"/>
          </a:xfrm>
        </p:grpSpPr>
        <p:sp>
          <p:nvSpPr>
            <p:cNvPr id="3197" name="Oval 125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198" name="Group 126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199" name="AutoShape 127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0" name="Oval 128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1" name="Oval 12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4" grpId="0" animBg="1"/>
      <p:bldP spid="3074" grpId="0"/>
      <p:bldP spid="3075" grpId="0" build="p">
        <p:tmplLst>
          <p:tmpl lvl="1">
            <p:tnLst>
              <p:par>
                <p:cTn presetID="3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0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0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900" decel="100000" fill="hold"/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900"/>
                          </p:stCondLst>
                        </p:cTn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6CFFA-262C-4B31-9E6A-5A4D77D435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9D167-4993-4110-91CD-1F6A1EF757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 marL="514350" indent="-514350">
              <a:buFont typeface="+mj-lt"/>
              <a:buAutoNum type="arabicParenR"/>
              <a:defRPr>
                <a:latin typeface="+mn-lt"/>
              </a:defRPr>
            </a:lvl1pPr>
            <a:lvl2pPr marL="971550" indent="-514350">
              <a:buFont typeface="Wingdings" pitchFamily="2" charset="2"/>
              <a:buAutoNum type="circleNumWdWhitePlain"/>
              <a:defRPr>
                <a:latin typeface="+mn-lt"/>
              </a:defRPr>
            </a:lvl2pPr>
            <a:lvl3pPr>
              <a:buFont typeface="Wingdings" pitchFamily="2" charset="2"/>
              <a:buChar char="p"/>
              <a:defRPr>
                <a:latin typeface="+mn-lt"/>
              </a:defRPr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651958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4DE56-175F-44F2-BA51-F3EAA2663B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772400" cy="928670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1472" y="1357298"/>
            <a:ext cx="8215370" cy="4500594"/>
          </a:xfrm>
          <a:ln>
            <a:noFill/>
          </a:ln>
        </p:spPr>
        <p:txBody>
          <a:bodyPr anchor="b"/>
          <a:lstStyle>
            <a:lvl1pPr marL="0" indent="0">
              <a:buNone/>
              <a:defRPr sz="32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EFDA9B7A-F5EA-44D8-88D0-31A013A5BFAB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ln>
            <a:solidFill>
              <a:schemeClr val="bg1"/>
            </a:solidFill>
          </a:ln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F3B9-9EFE-4554-A2C6-CA9620D511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F9CF-847A-49FF-A1CF-1E55A488A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0CCD7-F1BB-4732-BF51-C64518AB81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22D61-0996-4507-94E6-40CB5570B9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AEF8-0B65-47F3-B65C-8E0D3709B5E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A4C5F-B5E4-42CA-98A8-60F864A0B1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00B050">
                <a:alpha val="39000"/>
              </a:srgbClr>
            </a:gs>
            <a:gs pos="19000">
              <a:srgbClr val="85C2FF">
                <a:alpha val="52000"/>
              </a:srgbClr>
            </a:gs>
            <a:gs pos="37000">
              <a:srgbClr val="C4D6EB">
                <a:alpha val="0"/>
              </a:srgbClr>
            </a:gs>
            <a:gs pos="100000">
              <a:srgbClr val="FFEBFA"/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96F48F-EC25-461D-97CC-72780F39CDC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5921375"/>
            <a:ext cx="1081088" cy="936625"/>
          </a:xfrm>
          <a:prstGeom prst="irregularSeal1">
            <a:avLst/>
          </a:prstGeom>
          <a:solidFill>
            <a:srgbClr val="FF0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035" name="Group 11"/>
          <p:cNvGrpSpPr>
            <a:grpSpLocks/>
          </p:cNvGrpSpPr>
          <p:nvPr/>
        </p:nvGrpSpPr>
        <p:grpSpPr bwMode="auto">
          <a:xfrm rot="4581049">
            <a:off x="1270302" y="6226469"/>
            <a:ext cx="215900" cy="431800"/>
            <a:chOff x="249" y="3158"/>
            <a:chExt cx="272" cy="545"/>
          </a:xfrm>
        </p:grpSpPr>
        <p:sp>
          <p:nvSpPr>
            <p:cNvPr id="1036" name="AutoShape 1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FF">
                <a:alpha val="8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Arc 1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 rot="-1040435">
            <a:off x="395288" y="5876925"/>
            <a:ext cx="215900" cy="431800"/>
            <a:chOff x="249" y="3158"/>
            <a:chExt cx="272" cy="545"/>
          </a:xfrm>
        </p:grpSpPr>
        <p:sp>
          <p:nvSpPr>
            <p:cNvPr id="1039" name="AutoShape 15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0" name="Arc 16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55" name="Arc 31"/>
          <p:cNvSpPr>
            <a:spLocks/>
          </p:cNvSpPr>
          <p:nvPr/>
        </p:nvSpPr>
        <p:spPr bwMode="auto">
          <a:xfrm rot="12781699" flipV="1">
            <a:off x="412750" y="6454775"/>
            <a:ext cx="414338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9531"/>
              <a:gd name="T1" fmla="*/ 0 h 21600"/>
              <a:gd name="T2" fmla="*/ 9531 w 9531"/>
              <a:gd name="T3" fmla="*/ 2216 h 21600"/>
              <a:gd name="T4" fmla="*/ 0 w 9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31" h="21600" fill="none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</a:path>
              <a:path w="9531" h="21600" stroke="0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 tmFilter="0, 0; .2, .5; .8, .5; 1, 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" autoRev="1" fill="hold"/>
                                        <p:tgtEl>
                                          <p:spTgt spid="10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514350" indent="-514350" algn="l" rtl="0" eaLnBrk="1" fontAlgn="base" hangingPunct="1">
        <a:spcBef>
          <a:spcPct val="20000"/>
        </a:spcBef>
        <a:spcAft>
          <a:spcPct val="0"/>
        </a:spcAft>
        <a:buFont typeface="+mj-lt"/>
        <a:buAutoNum type="arabicParenR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71550" indent="-5143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AutoNum type="circleNumWdWhitePlai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accent5">
              <a:lumMod val="25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6699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wbusiness.nat.gov.tw/old/pdf/sec9.pdf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857364"/>
            <a:ext cx="7920880" cy="1714512"/>
          </a:xfrm>
        </p:spPr>
        <p:txBody>
          <a:bodyPr/>
          <a:lstStyle/>
          <a:p>
            <a:r>
              <a:rPr lang="zh-TW" altLang="zh-TW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創造力與人性的經濟學傳承</a:t>
            </a:r>
            <a:r>
              <a:rPr lang="zh-TW" alt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（二）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經濟成長的奧秘</a:t>
            </a:r>
            <a:endParaRPr lang="zh-TW" altLang="zh-TW" sz="4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3786190"/>
            <a:ext cx="6696744" cy="2016224"/>
          </a:xfrm>
          <a:ln>
            <a:noFill/>
          </a:ln>
        </p:spPr>
        <p:txBody>
          <a:bodyPr/>
          <a:lstStyle/>
          <a:p>
            <a:r>
              <a:rPr lang="zh-TW" altLang="zh-TW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清華大學 經濟學系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2014/12/06 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於 談判管理學會</a:t>
            </a:r>
            <a:endParaRPr lang="zh-TW" altLang="zh-TW" sz="2400" b="1" dirty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02.  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生產理論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10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843808" y="2708920"/>
            <a:ext cx="5472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人口與土地之外，還有哪些投入因素可以提升生產力？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570788" cy="1268760"/>
          </a:xfrm>
        </p:spPr>
        <p:txBody>
          <a:bodyPr/>
          <a:lstStyle/>
          <a:p>
            <a:pPr algn="l" eaLnBrk="1" hangingPunct="1"/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02-1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生產的定義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196752"/>
            <a:ext cx="8064896" cy="5256584"/>
          </a:xfrm>
        </p:spPr>
        <p:txBody>
          <a:bodyPr/>
          <a:lstStyle/>
          <a:p>
            <a:pPr marL="400050" indent="-400050" eaLnBrk="1" hangingPunct="1">
              <a:buSzPct val="90000"/>
            </a:pPr>
            <a:r>
              <a:rPr lang="zh-TW" altLang="en-US" sz="2800" dirty="0" smtClean="0"/>
              <a:t>自然資源：在有人類之前就已經存在的，不論人類知不知道它們的存在。</a:t>
            </a:r>
            <a:endParaRPr lang="en-US" altLang="zh-TW" sz="2800" dirty="0" smtClean="0"/>
          </a:p>
          <a:p>
            <a:pPr marL="400050" indent="-400050" eaLnBrk="1" hangingPunct="1">
              <a:buSzPct val="90000"/>
            </a:pPr>
            <a:r>
              <a:rPr lang="zh-TW" altLang="en-US" sz="2800" dirty="0" smtClean="0"/>
              <a:t>生產轉換：人類對自然資源所施加的</a:t>
            </a:r>
            <a:r>
              <a:rPr lang="zh-TW" altLang="en-US" sz="2800" dirty="0" smtClean="0"/>
              <a:t>改變，其</a:t>
            </a:r>
            <a:r>
              <a:rPr lang="zh-TW" altLang="en-US" sz="2800" dirty="0" smtClean="0"/>
              <a:t>方式</a:t>
            </a:r>
            <a:r>
              <a:rPr lang="zh-TW" altLang="en-US" sz="2800" dirty="0" smtClean="0"/>
              <a:t>：</a:t>
            </a:r>
          </a:p>
          <a:p>
            <a:pPr marL="1096963" lvl="2" indent="-457200"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物理性質的轉換、化學性質的</a:t>
            </a:r>
            <a:r>
              <a:rPr lang="zh-TW" altLang="en-US" dirty="0" smtClean="0">
                <a:solidFill>
                  <a:schemeClr val="tx1"/>
                </a:solidFill>
              </a:rPr>
              <a:t>轉換、生物</a:t>
            </a:r>
            <a:r>
              <a:rPr lang="zh-TW" altLang="en-US" dirty="0" smtClean="0">
                <a:solidFill>
                  <a:schemeClr val="tx1"/>
                </a:solidFill>
              </a:rPr>
              <a:t>性質的轉換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096963" lvl="2" indent="-457200"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空間的轉換、時間的轉換</a:t>
            </a:r>
          </a:p>
          <a:p>
            <a:pPr marL="400050" indent="-400050" eaLnBrk="1" hangingPunct="1">
              <a:buSzPct val="90000"/>
            </a:pPr>
            <a:r>
              <a:rPr lang="zh-TW" altLang="en-US" sz="2800" dirty="0" smtClean="0"/>
              <a:t>相關詞彙：</a:t>
            </a:r>
            <a:endParaRPr lang="en-US" altLang="zh-TW" sz="2800" dirty="0" smtClean="0"/>
          </a:p>
          <a:p>
            <a:pPr marL="914400" lvl="1" indent="-457200">
              <a:buSzPct val="90000"/>
            </a:pPr>
            <a:r>
              <a:rPr lang="zh-TW" altLang="en-US" sz="2400" dirty="0" smtClean="0"/>
              <a:t>產出：經過生產轉換之後的結果。</a:t>
            </a:r>
          </a:p>
          <a:p>
            <a:pPr marL="914400" lvl="1" indent="-457200">
              <a:buSzPct val="90000"/>
            </a:pPr>
            <a:r>
              <a:rPr lang="zh-TW" altLang="en-US" sz="2400" dirty="0" smtClean="0">
                <a:solidFill>
                  <a:srgbClr val="FF0000"/>
                </a:solidFill>
              </a:rPr>
              <a:t>生產</a:t>
            </a:r>
            <a:r>
              <a:rPr lang="zh-TW" altLang="en-US" sz="2400" dirty="0" smtClean="0">
                <a:solidFill>
                  <a:srgbClr val="800000"/>
                </a:solidFill>
              </a:rPr>
              <a:t>：</a:t>
            </a:r>
            <a:r>
              <a:rPr lang="zh-TW" altLang="en-US" sz="2400" dirty="0" smtClean="0"/>
              <a:t>將自然資源或產出加以生產轉換的行動。</a:t>
            </a:r>
            <a:endParaRPr lang="en-US" altLang="zh-TW" sz="2400" dirty="0" smtClean="0"/>
          </a:p>
          <a:p>
            <a:pPr marL="914400" lvl="1" indent="-457200">
              <a:buSzPct val="90000"/>
            </a:pPr>
            <a:r>
              <a:rPr lang="zh-TW" altLang="en-US" sz="2400" dirty="0" smtClean="0"/>
              <a:t>（最終）消費財：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個人認為</a:t>
            </a:r>
            <a:r>
              <a:rPr lang="zh-TW" altLang="en-US" sz="2400" dirty="0" smtClean="0"/>
              <a:t>可以直接消費的產出。</a:t>
            </a:r>
            <a:endParaRPr lang="en-US" altLang="zh-TW" sz="2400" dirty="0" smtClean="0"/>
          </a:p>
          <a:p>
            <a:pPr marL="914400" lvl="1" indent="-457200">
              <a:buSzPct val="90000"/>
            </a:pPr>
            <a:r>
              <a:rPr lang="zh-TW" altLang="en-US" sz="2400" dirty="0" smtClean="0"/>
              <a:t>中間財：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個人認為</a:t>
            </a:r>
            <a:r>
              <a:rPr lang="zh-TW" altLang="en-US" sz="2400" dirty="0" smtClean="0"/>
              <a:t>可以再進一步生產的產出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74948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02-2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生產過程</a:t>
            </a:r>
            <a:endParaRPr lang="zh-TW" altLang="en-US" sz="4000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971600" y="2492896"/>
            <a:ext cx="1512168" cy="1008112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b="1" dirty="0" smtClean="0">
                <a:solidFill>
                  <a:srgbClr val="FFC000"/>
                </a:solidFill>
              </a:rPr>
              <a:t>魚在</a:t>
            </a:r>
            <a:endParaRPr lang="en-US" altLang="zh-TW" sz="2800" b="1" dirty="0" smtClean="0">
              <a:solidFill>
                <a:srgbClr val="FFC000"/>
              </a:solidFill>
            </a:endParaRPr>
          </a:p>
          <a:p>
            <a:pPr algn="ctr"/>
            <a:r>
              <a:rPr lang="zh-TW" altLang="en-US" sz="2800" b="1" dirty="0" smtClean="0">
                <a:solidFill>
                  <a:srgbClr val="FFC000"/>
                </a:solidFill>
              </a:rPr>
              <a:t>海中</a:t>
            </a:r>
            <a:endParaRPr kumimoji="1" lang="zh-TW" altLang="en-US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851920" y="2492896"/>
            <a:ext cx="1512168" cy="100811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漁船上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516216" y="2420888"/>
            <a:ext cx="1512168" cy="1008112"/>
          </a:xfrm>
          <a:prstGeom prst="roundRect">
            <a:avLst/>
          </a:prstGeom>
          <a:solidFill>
            <a:srgbClr val="51F145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菜市場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660232" y="4653136"/>
            <a:ext cx="1512168" cy="1008112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菜籃裡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923928" y="4653136"/>
            <a:ext cx="1512168" cy="1008112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廚房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1115616" y="4581128"/>
            <a:ext cx="1512168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b="1" dirty="0" smtClean="0">
                <a:solidFill>
                  <a:schemeClr val="accent3"/>
                </a:solidFill>
              </a:rPr>
              <a:t>魚到</a:t>
            </a:r>
            <a:endParaRPr lang="en-US" altLang="zh-TW" sz="2800" b="1" dirty="0" smtClean="0">
              <a:solidFill>
                <a:schemeClr val="accent3"/>
              </a:solidFill>
            </a:endParaRPr>
          </a:p>
          <a:p>
            <a:pPr algn="ctr"/>
            <a:r>
              <a:rPr lang="zh-TW" altLang="en-US" sz="2800" b="1" dirty="0" smtClean="0">
                <a:solidFill>
                  <a:schemeClr val="accent3"/>
                </a:solidFill>
              </a:rPr>
              <a:t>餐桌</a:t>
            </a:r>
            <a:endParaRPr kumimoji="1" lang="zh-TW" altLang="en-US" sz="2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向右箭號 10"/>
          <p:cNvSpPr/>
          <p:nvPr/>
        </p:nvSpPr>
        <p:spPr bwMode="auto">
          <a:xfrm>
            <a:off x="2915816" y="263691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向右箭號 11"/>
          <p:cNvSpPr/>
          <p:nvPr/>
        </p:nvSpPr>
        <p:spPr bwMode="auto">
          <a:xfrm>
            <a:off x="5580112" y="263691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向右箭號 12"/>
          <p:cNvSpPr/>
          <p:nvPr/>
        </p:nvSpPr>
        <p:spPr bwMode="auto">
          <a:xfrm rot="5400000">
            <a:off x="7164288" y="371703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向右箭號 13"/>
          <p:cNvSpPr/>
          <p:nvPr/>
        </p:nvSpPr>
        <p:spPr bwMode="auto">
          <a:xfrm rot="10800000">
            <a:off x="5724128" y="4725144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向右箭號 14"/>
          <p:cNvSpPr/>
          <p:nvPr/>
        </p:nvSpPr>
        <p:spPr bwMode="auto">
          <a:xfrm rot="10800000">
            <a:off x="2843808" y="4725144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843808" y="2276872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生產</a:t>
            </a:r>
            <a:endParaRPr lang="zh-TW" altLang="en-US" sz="2000" dirty="0"/>
          </a:p>
        </p:txBody>
      </p:sp>
      <p:sp>
        <p:nvSpPr>
          <p:cNvPr id="17" name="矩形 16"/>
          <p:cNvSpPr/>
          <p:nvPr/>
        </p:nvSpPr>
        <p:spPr>
          <a:xfrm>
            <a:off x="5508104" y="2276872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生產</a:t>
            </a:r>
            <a:endParaRPr lang="zh-TW" altLang="en-US" sz="2000" dirty="0"/>
          </a:p>
        </p:txBody>
      </p:sp>
      <p:sp>
        <p:nvSpPr>
          <p:cNvPr id="18" name="矩形 17"/>
          <p:cNvSpPr/>
          <p:nvPr/>
        </p:nvSpPr>
        <p:spPr>
          <a:xfrm>
            <a:off x="6372200" y="3789040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生產</a:t>
            </a:r>
            <a:endParaRPr lang="zh-TW" altLang="en-US" sz="2000" dirty="0"/>
          </a:p>
        </p:txBody>
      </p:sp>
      <p:sp>
        <p:nvSpPr>
          <p:cNvPr id="19" name="矩形 18"/>
          <p:cNvSpPr/>
          <p:nvPr/>
        </p:nvSpPr>
        <p:spPr>
          <a:xfrm>
            <a:off x="5724128" y="544522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生產</a:t>
            </a:r>
            <a:endParaRPr lang="zh-TW" altLang="en-US" sz="2000" dirty="0"/>
          </a:p>
        </p:txBody>
      </p:sp>
      <p:sp>
        <p:nvSpPr>
          <p:cNvPr id="20" name="矩形 19"/>
          <p:cNvSpPr/>
          <p:nvPr/>
        </p:nvSpPr>
        <p:spPr>
          <a:xfrm>
            <a:off x="2843808" y="5517232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生產</a:t>
            </a:r>
            <a:endParaRPr lang="zh-TW" altLang="en-US" sz="2000" dirty="0"/>
          </a:p>
        </p:txBody>
      </p:sp>
      <p:sp>
        <p:nvSpPr>
          <p:cNvPr id="21" name="投影片編號版面配置區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12</a:t>
            </a:fld>
            <a:endParaRPr lang="en-US" altLang="zh-TW"/>
          </a:p>
        </p:txBody>
      </p:sp>
      <p:sp>
        <p:nvSpPr>
          <p:cNvPr id="22" name="矩形 21"/>
          <p:cNvSpPr/>
          <p:nvPr/>
        </p:nvSpPr>
        <p:spPr>
          <a:xfrm>
            <a:off x="755576" y="407707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（最終）消費財</a:t>
            </a:r>
            <a:endParaRPr lang="zh-TW" altLang="en-US" sz="2400" dirty="0"/>
          </a:p>
        </p:txBody>
      </p:sp>
      <p:sp>
        <p:nvSpPr>
          <p:cNvPr id="23" name="矩形 22"/>
          <p:cNvSpPr/>
          <p:nvPr/>
        </p:nvSpPr>
        <p:spPr>
          <a:xfrm>
            <a:off x="1115616" y="191683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自然資源</a:t>
            </a:r>
            <a:endParaRPr lang="zh-TW" altLang="en-US" sz="2400" dirty="0"/>
          </a:p>
        </p:txBody>
      </p:sp>
      <p:sp>
        <p:nvSpPr>
          <p:cNvPr id="24" name="矩形 23"/>
          <p:cNvSpPr/>
          <p:nvPr/>
        </p:nvSpPr>
        <p:spPr>
          <a:xfrm>
            <a:off x="3995936" y="191683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中間財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74948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02-3  </a:t>
            </a:r>
            <a:r>
              <a:rPr lang="zh-TW" altLang="en-US" sz="4000" dirty="0" smtClean="0">
                <a:solidFill>
                  <a:srgbClr val="7030A0"/>
                </a:solidFill>
              </a:rPr>
              <a:t>生產過程的創造性破壞</a:t>
            </a:r>
            <a:endParaRPr lang="zh-TW" altLang="en-US" sz="4000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755576" y="3356992"/>
            <a:ext cx="1512168" cy="648072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魚在海中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347864" y="3429000"/>
            <a:ext cx="2160240" cy="576064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魚在漁船上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444208" y="3429000"/>
            <a:ext cx="2232248" cy="576064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魚到菜市場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516216" y="4581128"/>
            <a:ext cx="2088232" cy="50405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魚在菜籃裡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419872" y="4509120"/>
            <a:ext cx="2232248" cy="576064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魚在廚房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827584" y="4437112"/>
            <a:ext cx="1584176" cy="576064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魚到餐桌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向右箭號 10"/>
          <p:cNvSpPr/>
          <p:nvPr/>
        </p:nvSpPr>
        <p:spPr bwMode="auto">
          <a:xfrm>
            <a:off x="2555776" y="3501008"/>
            <a:ext cx="648072" cy="360040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向右箭號 12"/>
          <p:cNvSpPr/>
          <p:nvPr/>
        </p:nvSpPr>
        <p:spPr bwMode="auto">
          <a:xfrm rot="5400000">
            <a:off x="7200292" y="4113076"/>
            <a:ext cx="360040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chemeClr val="accent3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向右箭號 13"/>
          <p:cNvSpPr/>
          <p:nvPr/>
        </p:nvSpPr>
        <p:spPr bwMode="auto">
          <a:xfrm rot="10800000">
            <a:off x="5796136" y="4509120"/>
            <a:ext cx="504056" cy="360040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向右箭號 14"/>
          <p:cNvSpPr/>
          <p:nvPr/>
        </p:nvSpPr>
        <p:spPr bwMode="auto">
          <a:xfrm rot="10800000">
            <a:off x="2555776" y="4581128"/>
            <a:ext cx="648072" cy="360040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向右箭號 18"/>
          <p:cNvSpPr/>
          <p:nvPr/>
        </p:nvSpPr>
        <p:spPr bwMode="auto">
          <a:xfrm>
            <a:off x="5652120" y="3501008"/>
            <a:ext cx="648072" cy="360040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圓角矩形 19"/>
          <p:cNvSpPr/>
          <p:nvPr/>
        </p:nvSpPr>
        <p:spPr bwMode="auto">
          <a:xfrm>
            <a:off x="6444208" y="1628800"/>
            <a:ext cx="2160240" cy="64807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b="1" dirty="0" smtClean="0">
                <a:solidFill>
                  <a:schemeClr val="tx2">
                    <a:lumMod val="50000"/>
                  </a:schemeClr>
                </a:solidFill>
              </a:rPr>
              <a:t>魚上貨車</a:t>
            </a:r>
            <a:endPara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圓角矩形 20"/>
          <p:cNvSpPr/>
          <p:nvPr/>
        </p:nvSpPr>
        <p:spPr bwMode="auto">
          <a:xfrm>
            <a:off x="3419872" y="1700808"/>
            <a:ext cx="2016224" cy="50405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b="1" dirty="0" smtClean="0">
                <a:solidFill>
                  <a:srgbClr val="800000"/>
                </a:solidFill>
              </a:rPr>
              <a:t>魚在魚塭</a:t>
            </a:r>
            <a:endPara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251520" y="1700808"/>
            <a:ext cx="2232248" cy="64807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b="1" dirty="0" smtClean="0">
                <a:solidFill>
                  <a:srgbClr val="800000"/>
                </a:solidFill>
              </a:rPr>
              <a:t>魚卵在栽培室</a:t>
            </a:r>
            <a:endPara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向右箭號 22"/>
          <p:cNvSpPr/>
          <p:nvPr/>
        </p:nvSpPr>
        <p:spPr bwMode="auto">
          <a:xfrm>
            <a:off x="2699792" y="1772816"/>
            <a:ext cx="576064" cy="360040"/>
          </a:xfrm>
          <a:prstGeom prst="rightArrow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上彎箭號 23"/>
          <p:cNvSpPr/>
          <p:nvPr/>
        </p:nvSpPr>
        <p:spPr bwMode="auto">
          <a:xfrm rot="10800000" flipH="1">
            <a:off x="6300192" y="2564904"/>
            <a:ext cx="1080120" cy="648072"/>
          </a:xfrm>
          <a:prstGeom prst="bentUpArrow">
            <a:avLst>
              <a:gd name="adj1" fmla="val 32297"/>
              <a:gd name="adj2" fmla="val 32719"/>
              <a:gd name="adj3" fmla="val 50000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向右箭號 24"/>
          <p:cNvSpPr/>
          <p:nvPr/>
        </p:nvSpPr>
        <p:spPr bwMode="auto">
          <a:xfrm rot="16200000">
            <a:off x="4146600" y="3007130"/>
            <a:ext cx="288032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347864" y="2420888"/>
            <a:ext cx="2736304" cy="576064"/>
          </a:xfrm>
          <a:prstGeom prst="roundRect">
            <a:avLst/>
          </a:prstGeom>
          <a:solidFill>
            <a:srgbClr val="9AFC9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b="1" dirty="0" smtClean="0">
                <a:solidFill>
                  <a:schemeClr val="tx2">
                    <a:lumMod val="50000"/>
                  </a:schemeClr>
                </a:solidFill>
              </a:rPr>
              <a:t>魚到港邊批發市場</a:t>
            </a:r>
            <a:endPara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向右箭號 27"/>
          <p:cNvSpPr/>
          <p:nvPr/>
        </p:nvSpPr>
        <p:spPr bwMode="auto">
          <a:xfrm>
            <a:off x="5652120" y="1772816"/>
            <a:ext cx="576064" cy="360040"/>
          </a:xfrm>
          <a:prstGeom prst="rightArrow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向右箭號 29"/>
          <p:cNvSpPr/>
          <p:nvPr/>
        </p:nvSpPr>
        <p:spPr bwMode="auto">
          <a:xfrm rot="5400000">
            <a:off x="7416316" y="2600908"/>
            <a:ext cx="792088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圓角矩形 30"/>
          <p:cNvSpPr/>
          <p:nvPr/>
        </p:nvSpPr>
        <p:spPr bwMode="auto">
          <a:xfrm>
            <a:off x="3491880" y="5373216"/>
            <a:ext cx="2376264" cy="5760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b="1" dirty="0" smtClean="0">
                <a:solidFill>
                  <a:schemeClr val="tx2">
                    <a:lumMod val="50000"/>
                  </a:schemeClr>
                </a:solidFill>
              </a:rPr>
              <a:t>魚在餐館</a:t>
            </a:r>
            <a:endParaRPr kumimoji="1" lang="zh-TW" alt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上彎箭號 31"/>
          <p:cNvSpPr/>
          <p:nvPr/>
        </p:nvSpPr>
        <p:spPr bwMode="auto">
          <a:xfrm rot="16200000" flipH="1">
            <a:off x="6480212" y="4905164"/>
            <a:ext cx="576064" cy="1368152"/>
          </a:xfrm>
          <a:prstGeom prst="bentUpArrow">
            <a:avLst>
              <a:gd name="adj1" fmla="val 27375"/>
              <a:gd name="adj2" fmla="val 32719"/>
              <a:gd name="adj3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上彎箭號 32"/>
          <p:cNvSpPr/>
          <p:nvPr/>
        </p:nvSpPr>
        <p:spPr bwMode="auto">
          <a:xfrm flipH="1">
            <a:off x="1619672" y="5085184"/>
            <a:ext cx="1440160" cy="648072"/>
          </a:xfrm>
          <a:prstGeom prst="bentUpArrow">
            <a:avLst>
              <a:gd name="adj1" fmla="val 23068"/>
              <a:gd name="adj2" fmla="val 32719"/>
              <a:gd name="adj3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13</a:t>
            </a:fld>
            <a:endParaRPr lang="en-US" altLang="zh-TW"/>
          </a:p>
        </p:txBody>
      </p:sp>
      <p:cxnSp>
        <p:nvCxnSpPr>
          <p:cNvPr id="38" name="直線接點 37"/>
          <p:cNvCxnSpPr/>
          <p:nvPr/>
        </p:nvCxnSpPr>
        <p:spPr>
          <a:xfrm flipH="1">
            <a:off x="5724128" y="3356992"/>
            <a:ext cx="288032" cy="648072"/>
          </a:xfrm>
          <a:prstGeom prst="line">
            <a:avLst/>
          </a:prstGeom>
          <a:ln w="476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 flipH="1">
            <a:off x="2627784" y="3356992"/>
            <a:ext cx="288032" cy="648072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H="1">
            <a:off x="6012160" y="4365104"/>
            <a:ext cx="288032" cy="648072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 flipH="1">
            <a:off x="2771800" y="4365104"/>
            <a:ext cx="288032" cy="648072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/>
          <p:nvPr/>
        </p:nvCxnSpPr>
        <p:spPr>
          <a:xfrm flipH="1">
            <a:off x="6588224" y="2348880"/>
            <a:ext cx="288032" cy="648072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/>
          <p:nvPr/>
        </p:nvCxnSpPr>
        <p:spPr>
          <a:xfrm flipH="1">
            <a:off x="3995936" y="3068960"/>
            <a:ext cx="576064" cy="288032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704856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  <a:ea typeface="+mn-ea"/>
              </a:rPr>
              <a:t>02-4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 生產的要素</a:t>
            </a:r>
            <a:endParaRPr lang="zh-TW" altLang="en-US" sz="4000" b="1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6752"/>
            <a:ext cx="8064896" cy="5256584"/>
          </a:xfrm>
        </p:spPr>
        <p:txBody>
          <a:bodyPr/>
          <a:lstStyle/>
          <a:p>
            <a:pPr marL="609600" indent="-609600">
              <a:buFont typeface="Wingdings" pitchFamily="2" charset="2"/>
              <a:buChar char="u"/>
            </a:pPr>
            <a:r>
              <a:rPr lang="zh-TW" altLang="en-US" sz="3200" dirty="0" smtClean="0"/>
              <a:t>生產需要四項要素：</a:t>
            </a:r>
            <a:endParaRPr lang="zh-TW" altLang="en-US" sz="3200" dirty="0"/>
          </a:p>
          <a:p>
            <a:pPr marL="1077913" indent="-609600"/>
            <a:r>
              <a:rPr lang="zh-TW" altLang="en-US" sz="2800" dirty="0" smtClean="0">
                <a:solidFill>
                  <a:schemeClr val="tx2"/>
                </a:solidFill>
              </a:rPr>
              <a:t>（決策主體）</a:t>
            </a:r>
            <a:r>
              <a:rPr lang="zh-TW" altLang="en-US" sz="2800" dirty="0" smtClean="0"/>
              <a:t>創業家：</a:t>
            </a:r>
            <a:r>
              <a:rPr lang="zh-TW" altLang="en-US" sz="2800" dirty="0" smtClean="0"/>
              <a:t>具有如何轉換原物料的決策能力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1077913" indent="-609600"/>
            <a:r>
              <a:rPr lang="zh-TW" altLang="en-US" sz="2800" dirty="0" smtClean="0">
                <a:solidFill>
                  <a:schemeClr val="tx2"/>
                </a:solidFill>
              </a:rPr>
              <a:t>（決策環境）</a:t>
            </a:r>
            <a:r>
              <a:rPr lang="zh-TW" altLang="en-US" sz="2800" dirty="0" smtClean="0"/>
              <a:t>制度：取得轉換原物料之權利的憑證。</a:t>
            </a:r>
            <a:endParaRPr lang="en-US" altLang="zh-TW" sz="2800" dirty="0" smtClean="0"/>
          </a:p>
          <a:p>
            <a:pPr marL="1077913" indent="-609600"/>
            <a:r>
              <a:rPr lang="zh-TW" altLang="en-US" sz="2800" dirty="0" smtClean="0">
                <a:solidFill>
                  <a:schemeClr val="tx2"/>
                </a:solidFill>
              </a:rPr>
              <a:t>（被耗用）</a:t>
            </a:r>
            <a:r>
              <a:rPr lang="zh-TW" altLang="en-US" sz="2800" dirty="0" smtClean="0"/>
              <a:t>原物</a:t>
            </a:r>
            <a:r>
              <a:rPr lang="zh-TW" altLang="en-US" sz="2800" dirty="0" smtClean="0"/>
              <a:t>料：等待被轉換的對象，生產之後即變形或消失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1077913" indent="-609600"/>
            <a:r>
              <a:rPr lang="zh-TW" altLang="en-US" sz="2800" dirty="0" smtClean="0">
                <a:solidFill>
                  <a:schemeClr val="tx2"/>
                </a:solidFill>
              </a:rPr>
              <a:t>（</a:t>
            </a:r>
            <a:r>
              <a:rPr lang="zh-TW" altLang="en-US" sz="2800" dirty="0" smtClean="0">
                <a:solidFill>
                  <a:schemeClr val="tx2"/>
                </a:solidFill>
              </a:rPr>
              <a:t>被租用）</a:t>
            </a:r>
            <a:r>
              <a:rPr lang="zh-TW" altLang="en-US" sz="2800" dirty="0" smtClean="0"/>
              <a:t>投入</a:t>
            </a:r>
            <a:r>
              <a:rPr lang="zh-TW" altLang="en-US" sz="2800" dirty="0" smtClean="0"/>
              <a:t>因素：具有轉換原物料的生產能力，但在生產過程中僅提供服務，自身不會消失或變形</a:t>
            </a:r>
            <a:r>
              <a:rPr lang="zh-TW" altLang="en-US" sz="2800" dirty="0" smtClean="0"/>
              <a:t>。</a:t>
            </a:r>
            <a:endParaRPr lang="zh-TW" altLang="en-US" sz="2800" dirty="0">
              <a:solidFill>
                <a:schemeClr val="tx2"/>
              </a:solidFill>
            </a:endParaRPr>
          </a:p>
          <a:p>
            <a:pPr marL="1524000" lvl="1" indent="-442913">
              <a:buFont typeface="Arial" pitchFamily="34" charset="0"/>
              <a:buChar char="•"/>
            </a:pPr>
            <a:r>
              <a:rPr lang="zh-TW" altLang="en-US" sz="2400" dirty="0" smtClean="0"/>
              <a:t>生產後可能出現折損（折舊的一種）。</a:t>
            </a:r>
            <a:endParaRPr lang="en-US" altLang="zh-TW" sz="2400" dirty="0" smtClean="0"/>
          </a:p>
          <a:p>
            <a:pPr marL="609600" indent="-609600">
              <a:buNone/>
            </a:pPr>
            <a:endParaRPr lang="en-US" altLang="zh-TW" sz="28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圓角矩形 15"/>
          <p:cNvSpPr/>
          <p:nvPr/>
        </p:nvSpPr>
        <p:spPr>
          <a:xfrm>
            <a:off x="899592" y="1673424"/>
            <a:ext cx="7776864" cy="4923928"/>
          </a:xfrm>
          <a:prstGeom prst="roundRect">
            <a:avLst/>
          </a:prstGeom>
          <a:solidFill>
            <a:srgbClr val="9AFC9F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7152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02-5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生產要素圖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331640" y="2924944"/>
            <a:ext cx="936104" cy="2880320"/>
          </a:xfrm>
          <a:prstGeom prst="rect">
            <a:avLst/>
          </a:prstGeom>
          <a:solidFill>
            <a:srgbClr val="CCFF99"/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3</a:t>
            </a:r>
          </a:p>
          <a:p>
            <a:pPr algn="ctr"/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原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物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料</a:t>
            </a:r>
            <a:endParaRPr lang="zh-TW" altLang="en-US" sz="32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3707904" y="3717032"/>
            <a:ext cx="1440160" cy="1368152"/>
          </a:xfrm>
          <a:prstGeom prst="flowChartAlternateProcess">
            <a:avLst/>
          </a:prstGeom>
          <a:solidFill>
            <a:srgbClr val="461E6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latin typeface="新細明體" pitchFamily="18" charset="-120"/>
              </a:rPr>
              <a:t>生產</a:t>
            </a:r>
            <a:endParaRPr lang="en-US" altLang="zh-TW" sz="3200" b="1" dirty="0" smtClean="0">
              <a:solidFill>
                <a:schemeClr val="bg1"/>
              </a:solidFill>
              <a:latin typeface="新細明體" pitchFamily="18" charset="-120"/>
            </a:endParaRPr>
          </a:p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latin typeface="新細明體" pitchFamily="18" charset="-120"/>
              </a:rPr>
              <a:t>過程</a:t>
            </a:r>
            <a:endParaRPr lang="zh-TW" altLang="en-US" sz="3200" b="1" dirty="0">
              <a:solidFill>
                <a:schemeClr val="bg1"/>
              </a:solidFill>
              <a:latin typeface="新細明體" pitchFamily="18" charset="-120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6156176" y="4941168"/>
            <a:ext cx="1584176" cy="1224136"/>
          </a:xfrm>
          <a:prstGeom prst="flowChartDocumen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 sz="2400" b="1" dirty="0" smtClean="0">
              <a:latin typeface="新細明體" pitchFamily="18" charset="-120"/>
            </a:endParaRPr>
          </a:p>
          <a:p>
            <a:pPr algn="ctr"/>
            <a:r>
              <a:rPr lang="zh-TW" altLang="en-US" sz="2400" b="1" dirty="0" smtClean="0">
                <a:latin typeface="新細明體" pitchFamily="18" charset="-120"/>
              </a:rPr>
              <a:t>附屬產出</a:t>
            </a:r>
            <a:endParaRPr lang="zh-TW" altLang="en-US" sz="2400" b="1" dirty="0">
              <a:latin typeface="新細明體" pitchFamily="18" charset="-12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483768" y="2420888"/>
            <a:ext cx="3312368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4 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投入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因素</a:t>
            </a:r>
            <a:endParaRPr lang="zh-TW" altLang="en-US" sz="32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729" name="AutoShape 11"/>
          <p:cNvSpPr>
            <a:spLocks noChangeArrowheads="1"/>
          </p:cNvSpPr>
          <p:nvPr/>
        </p:nvSpPr>
        <p:spPr bwMode="auto">
          <a:xfrm rot="16200000">
            <a:off x="2627784" y="3717032"/>
            <a:ext cx="792088" cy="1224136"/>
          </a:xfrm>
          <a:prstGeom prst="downArrow">
            <a:avLst>
              <a:gd name="adj1" fmla="val 50000"/>
              <a:gd name="adj2" fmla="val 5997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0" name="AutoShape 12"/>
          <p:cNvSpPr>
            <a:spLocks noChangeArrowheads="1"/>
          </p:cNvSpPr>
          <p:nvPr/>
        </p:nvSpPr>
        <p:spPr bwMode="auto">
          <a:xfrm rot="16200000">
            <a:off x="5364088" y="3933056"/>
            <a:ext cx="864096" cy="100811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1" name="AutoShape 14"/>
          <p:cNvSpPr>
            <a:spLocks noChangeArrowheads="1"/>
          </p:cNvSpPr>
          <p:nvPr/>
        </p:nvSpPr>
        <p:spPr bwMode="auto">
          <a:xfrm flipV="1">
            <a:off x="4211960" y="5157192"/>
            <a:ext cx="1872208" cy="504056"/>
          </a:xfrm>
          <a:custGeom>
            <a:avLst/>
            <a:gdLst>
              <a:gd name="T0" fmla="*/ 754838 w 21600"/>
              <a:gd name="T1" fmla="*/ 0 h 21600"/>
              <a:gd name="T2" fmla="*/ 754838 w 21600"/>
              <a:gd name="T3" fmla="*/ 408356 h 21600"/>
              <a:gd name="T4" fmla="*/ 161537 w 21600"/>
              <a:gd name="T5" fmla="*/ 725488 h 21600"/>
              <a:gd name="T6" fmla="*/ 1077912 w 21600"/>
              <a:gd name="T7" fmla="*/ 20417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zh-TW" alt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851920" y="3068960"/>
            <a:ext cx="936104" cy="576064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6773664" y="1988840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TW" sz="3200" b="1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2 </a:t>
            </a:r>
            <a:r>
              <a:rPr lang="zh-TW" altLang="en-US" sz="3200" b="1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制度</a:t>
            </a:r>
            <a:endParaRPr lang="zh-TW" altLang="en-US" sz="3200" b="1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23728" y="1340768"/>
            <a:ext cx="3960440" cy="58477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altLang="zh-TW" sz="3200" b="1" kern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1 </a:t>
            </a:r>
            <a:r>
              <a:rPr lang="zh-TW" altLang="en-US" sz="3200" b="1" kern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創業家</a:t>
            </a:r>
            <a:endParaRPr lang="zh-TW" altLang="en-US" sz="3200" b="1" kern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6372200" y="3933056"/>
            <a:ext cx="1728192" cy="1440160"/>
          </a:xfrm>
          <a:prstGeom prst="flowChartDocument">
            <a:avLst/>
          </a:prstGeom>
          <a:solidFill>
            <a:srgbClr val="FFFF00"/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 b="1" dirty="0" smtClean="0">
                <a:latin typeface="新細明體" pitchFamily="18" charset="-120"/>
              </a:rPr>
              <a:t>產出</a:t>
            </a:r>
            <a:endParaRPr lang="zh-TW" altLang="en-US" sz="2800" b="1" dirty="0">
              <a:latin typeface="新細明體" pitchFamily="18" charset="-120"/>
            </a:endParaRPr>
          </a:p>
        </p:txBody>
      </p:sp>
      <p:sp>
        <p:nvSpPr>
          <p:cNvPr id="19" name="投影片編號版面配置區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859216" cy="1268760"/>
          </a:xfrm>
        </p:spPr>
        <p:txBody>
          <a:bodyPr/>
          <a:lstStyle/>
          <a:p>
            <a:pPr algn="l"/>
            <a:r>
              <a:rPr lang="en-US" altLang="zh-TW" sz="4000" smtClean="0">
                <a:solidFill>
                  <a:srgbClr val="7030A0"/>
                </a:solidFill>
              </a:rPr>
              <a:t>02-6  </a:t>
            </a:r>
            <a:r>
              <a:rPr lang="zh-TW" altLang="en-US" sz="4000" smtClean="0">
                <a:solidFill>
                  <a:srgbClr val="7030A0"/>
                </a:solidFill>
              </a:rPr>
              <a:t>原物料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560840" cy="4574133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 smtClean="0"/>
              <a:t>自然資源與礦物。</a:t>
            </a:r>
            <a:endParaRPr lang="zh-TW" altLang="en-US" dirty="0"/>
          </a:p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 smtClean="0"/>
              <a:t>自然力：水、陽光、風力。</a:t>
            </a:r>
            <a:endParaRPr lang="en-US" altLang="zh-TW" dirty="0" smtClean="0"/>
          </a:p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 smtClean="0"/>
              <a:t>土地：可循環使用但需要恢復成本。</a:t>
            </a:r>
            <a:endParaRPr lang="en-US" altLang="zh-TW" dirty="0" smtClean="0"/>
          </a:p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 smtClean="0"/>
              <a:t>包括能源之中間財。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643192" cy="1263154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02-7  </a:t>
            </a:r>
            <a:r>
              <a:rPr lang="zh-TW" altLang="en-US" sz="4000" dirty="0" smtClean="0">
                <a:solidFill>
                  <a:srgbClr val="7030A0"/>
                </a:solidFill>
              </a:rPr>
              <a:t>投入因素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776864" cy="4896544"/>
          </a:xfrm>
        </p:spPr>
        <p:txBody>
          <a:bodyPr/>
          <a:lstStyle/>
          <a:p>
            <a:pPr marL="609600" indent="-609600"/>
            <a:r>
              <a:rPr lang="zh-TW" altLang="en-US" sz="2800" b="1" dirty="0" smtClean="0"/>
              <a:t>生產能力</a:t>
            </a:r>
            <a:r>
              <a:rPr lang="zh-TW" altLang="en-US" sz="2800" dirty="0" smtClean="0"/>
              <a:t>（</a:t>
            </a:r>
            <a:r>
              <a:rPr lang="en-US" altLang="zh-TW" sz="2800" dirty="0" smtClean="0"/>
              <a:t>capacity</a:t>
            </a:r>
            <a:r>
              <a:rPr lang="zh-TW" altLang="en-US" sz="2800" dirty="0" smtClean="0"/>
              <a:t>）</a:t>
            </a:r>
            <a:r>
              <a:rPr lang="zh-TW" altLang="en-US" sz="2800" dirty="0" smtClean="0"/>
              <a:t>之</a:t>
            </a:r>
            <a:r>
              <a:rPr lang="zh-TW" altLang="en-US" sz="2800" dirty="0" smtClean="0"/>
              <a:t>種類：</a:t>
            </a:r>
          </a:p>
          <a:p>
            <a:pPr marL="990600" lvl="1" indent="-533400"/>
            <a:r>
              <a:rPr lang="zh-TW" altLang="en-US" sz="2400" dirty="0" smtClean="0">
                <a:solidFill>
                  <a:srgbClr val="A50021"/>
                </a:solidFill>
              </a:rPr>
              <a:t>臂力</a:t>
            </a:r>
            <a:r>
              <a:rPr lang="zh-TW" altLang="en-US" sz="2400" dirty="0" smtClean="0"/>
              <a:t>：亦即肌肉力或機械力之強度 。</a:t>
            </a:r>
          </a:p>
          <a:p>
            <a:pPr marL="990600" lvl="1" indent="-533400"/>
            <a:r>
              <a:rPr lang="zh-TW" altLang="en-US" sz="2400" dirty="0" smtClean="0">
                <a:solidFill>
                  <a:srgbClr val="A50021"/>
                </a:solidFill>
              </a:rPr>
              <a:t>技術</a:t>
            </a:r>
            <a:r>
              <a:rPr lang="zh-TW" altLang="en-US" sz="2400" dirty="0" smtClean="0"/>
              <a:t>：對施力之方向、時間、強度的控制能力。</a:t>
            </a:r>
            <a:endParaRPr lang="en-US" altLang="zh-TW" sz="2400" dirty="0" smtClean="0"/>
          </a:p>
          <a:p>
            <a:pPr marL="990600" lvl="1" indent="-533400"/>
            <a:r>
              <a:rPr lang="zh-TW" altLang="en-US" sz="2400" dirty="0" smtClean="0">
                <a:solidFill>
                  <a:srgbClr val="A50021"/>
                </a:solidFill>
              </a:rPr>
              <a:t>設計</a:t>
            </a:r>
            <a:r>
              <a:rPr lang="zh-TW" altLang="en-US" sz="2400" dirty="0" smtClean="0"/>
              <a:t>：對不同臂力與技術的位置、先後、複雜性的安排。</a:t>
            </a:r>
          </a:p>
          <a:p>
            <a:pPr marL="609600" indent="-609600"/>
            <a:r>
              <a:rPr lang="zh-TW" altLang="en-US" sz="2800" b="1" dirty="0" smtClean="0"/>
              <a:t>投入</a:t>
            </a:r>
            <a:r>
              <a:rPr lang="zh-TW" altLang="en-US" sz="2800" b="1" dirty="0" smtClean="0"/>
              <a:t>因素</a:t>
            </a:r>
            <a:r>
              <a:rPr lang="zh-TW" altLang="en-US" sz="2800" dirty="0" smtClean="0"/>
              <a:t>：承載生產能力之</a:t>
            </a:r>
            <a:r>
              <a:rPr lang="zh-TW" altLang="en-US" sz="2800" b="1" dirty="0" smtClean="0"/>
              <a:t>載體</a:t>
            </a:r>
            <a:r>
              <a:rPr lang="zh-TW" altLang="en-US" sz="2800" dirty="0" smtClean="0"/>
              <a:t>（</a:t>
            </a:r>
            <a:r>
              <a:rPr lang="en-US" altLang="zh-TW" sz="2800" dirty="0" smtClean="0"/>
              <a:t>carriers</a:t>
            </a:r>
            <a:r>
              <a:rPr lang="zh-TW" altLang="en-US" sz="2800" dirty="0" smtClean="0"/>
              <a:t>）</a:t>
            </a:r>
          </a:p>
          <a:p>
            <a:pPr marL="990600" lvl="1" indent="-533400"/>
            <a:r>
              <a:rPr lang="zh-TW" altLang="en-US" sz="2400" dirty="0" smtClean="0"/>
              <a:t>勞動力（非技術勞動力、技師）。</a:t>
            </a:r>
          </a:p>
          <a:p>
            <a:pPr marL="990600" lvl="1" indent="-533400"/>
            <a:r>
              <a:rPr lang="zh-TW" altLang="en-US" sz="2400" dirty="0" smtClean="0"/>
              <a:t>資本財（傳統資本財、機器人）。</a:t>
            </a:r>
          </a:p>
          <a:p>
            <a:pPr marL="990600" lvl="1" indent="-533400"/>
            <a:r>
              <a:rPr lang="zh-TW" altLang="en-US" sz="2400" dirty="0" smtClean="0"/>
              <a:t>經理人</a:t>
            </a:r>
            <a:r>
              <a:rPr lang="zh-TW" altLang="en-US" sz="2400" dirty="0" smtClean="0"/>
              <a:t>。</a:t>
            </a:r>
            <a:endParaRPr lang="zh-TW" altLang="en-US" sz="24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02-8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投入因素承載的生產能力</a:t>
            </a: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  </a:t>
            </a:r>
            <a:endParaRPr lang="zh-TW" altLang="en-US" sz="4000" dirty="0">
              <a:solidFill>
                <a:srgbClr val="7030A0"/>
              </a:solidFill>
              <a:latin typeface="+mn-lt"/>
            </a:endParaRPr>
          </a:p>
        </p:txBody>
      </p:sp>
      <p:graphicFrame>
        <p:nvGraphicFramePr>
          <p:cNvPr id="5" name="Group 348"/>
          <p:cNvGraphicFramePr>
            <a:graphicFrameLocks noGrp="1"/>
          </p:cNvGraphicFramePr>
          <p:nvPr>
            <p:ph idx="1"/>
          </p:nvPr>
        </p:nvGraphicFramePr>
        <p:xfrm>
          <a:off x="323528" y="1412776"/>
          <a:ext cx="8568951" cy="4265580"/>
        </p:xfrm>
        <a:graphic>
          <a:graphicData uri="http://schemas.openxmlformats.org/drawingml/2006/table">
            <a:tbl>
              <a:tblPr/>
              <a:tblGrid>
                <a:gridCol w="1477167"/>
                <a:gridCol w="1255765"/>
                <a:gridCol w="1368446"/>
                <a:gridCol w="1734437"/>
                <a:gridCol w="1488075"/>
                <a:gridCol w="1245061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載體</a:t>
                      </a:r>
                      <a:endParaRPr kumimoji="1" lang="zh-TW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勞 動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力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資 本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財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經理人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845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10A4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生產能力</a:t>
                      </a:r>
                      <a:endParaRPr kumimoji="1" lang="zh-TW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C10A4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非技術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勞動力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技師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傳統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資本財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機器人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經理人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C9F"/>
                    </a:solidFill>
                  </a:tcPr>
                </a:tc>
              </a:tr>
              <a:tr h="658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10A4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臂力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C9F"/>
                    </a:solidFill>
                  </a:tcPr>
                </a:tc>
              </a:tr>
              <a:tr h="7493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10A4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技術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自動控制</a:t>
                      </a: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人工智慧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C9F"/>
                    </a:solidFill>
                  </a:tcPr>
                </a:tc>
              </a:tr>
              <a:tr h="7385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10A4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商品設計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現場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全面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C9F"/>
                    </a:solidFill>
                  </a:tcPr>
                </a:tc>
              </a:tr>
              <a:tr h="718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10A4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組織設計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現場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  <a:endParaRPr kumimoji="1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物聯網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全面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C9F"/>
                    </a:solidFill>
                  </a:tcPr>
                </a:tc>
              </a:tr>
            </a:tbl>
          </a:graphicData>
        </a:graphic>
      </p:graphicFrame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499176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02-9  </a:t>
            </a:r>
            <a:r>
              <a:rPr lang="zh-TW" altLang="en-US" sz="4000" dirty="0" smtClean="0">
                <a:solidFill>
                  <a:srgbClr val="7030A0"/>
                </a:solidFill>
              </a:rPr>
              <a:t> 非技術勞動力與技師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7643192" cy="479015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非技術</a:t>
            </a:r>
            <a:r>
              <a:rPr lang="zh-TW" altLang="en-US" sz="2800" dirty="0" smtClean="0"/>
              <a:t>勞動力的知識：商品在單一生產階段的眉</a:t>
            </a:r>
            <a:r>
              <a:rPr lang="zh-TW" altLang="en-US" sz="2800" dirty="0" smtClean="0"/>
              <a:t>角（</a:t>
            </a:r>
            <a:r>
              <a:rPr lang="zh-TW" altLang="en-US" sz="2800" dirty="0" smtClean="0"/>
              <a:t>現場知識及經驗）。</a:t>
            </a:r>
            <a:endParaRPr lang="en-US" altLang="zh-TW" sz="28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dirty="0" smtClean="0"/>
              <a:t>知其瑕疵</a:t>
            </a:r>
            <a:r>
              <a:rPr lang="zh-TW" altLang="en-US" dirty="0"/>
              <a:t>與脆弱</a:t>
            </a:r>
            <a:r>
              <a:rPr lang="zh-TW" altLang="en-US" dirty="0" smtClean="0"/>
              <a:t>處並</a:t>
            </a:r>
            <a:r>
              <a:rPr lang="zh-TW" altLang="en-US" dirty="0"/>
              <a:t>據以謀求可能的改善。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/>
              <a:t>技師</a:t>
            </a:r>
            <a:r>
              <a:rPr lang="zh-TW" altLang="en-US" sz="2800" dirty="0" smtClean="0"/>
              <a:t>的知識</a:t>
            </a:r>
            <a:r>
              <a:rPr lang="zh-TW" altLang="en-US" sz="2800" dirty="0" smtClean="0"/>
              <a:t>：</a:t>
            </a:r>
            <a:r>
              <a:rPr lang="zh-TW" altLang="en-US" sz="2800" dirty="0" smtClean="0"/>
              <a:t>商品</a:t>
            </a:r>
            <a:r>
              <a:rPr lang="zh-TW" altLang="en-US" sz="2800" dirty="0" smtClean="0"/>
              <a:t>在整個生產過程的訣竅。</a:t>
            </a:r>
            <a:endParaRPr lang="zh-TW" altLang="en-US" sz="2800" dirty="0" smtClean="0"/>
          </a:p>
          <a:p>
            <a:pPr marL="1066800" lvl="1" indent="-6096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dirty="0" smtClean="0"/>
              <a:t>擁有較</a:t>
            </a:r>
            <a:r>
              <a:rPr lang="zh-TW" altLang="en-US" dirty="0" smtClean="0"/>
              <a:t>全面之商品設計知識</a:t>
            </a:r>
            <a:r>
              <a:rPr lang="zh-TW" altLang="en-US" dirty="0" smtClean="0"/>
              <a:t>。</a:t>
            </a:r>
            <a:endParaRPr lang="zh-TW" altLang="en-US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31640"/>
          </a:xfrm>
        </p:spPr>
        <p:txBody>
          <a:bodyPr/>
          <a:lstStyle/>
          <a:p>
            <a:r>
              <a:rPr lang="zh-TW" altLang="en-US" dirty="0" smtClean="0"/>
              <a:t>回顧</a:t>
            </a:r>
            <a:r>
              <a:rPr lang="zh-TW" altLang="en-US" b="1" dirty="0" smtClean="0"/>
              <a:t>    </a:t>
            </a:r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357290" y="1428736"/>
            <a:ext cx="6858048" cy="4572032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None/>
            </a:pP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創造力與人性的經濟學傳承</a:t>
            </a:r>
            <a:endParaRPr lang="en-US" altLang="zh-TW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  <a:cs typeface="+mj-cs"/>
            </a:endParaRPr>
          </a:p>
          <a:p>
            <a:pPr lvl="1">
              <a:lnSpc>
                <a:spcPct val="150000"/>
              </a:lnSpc>
              <a:buNone/>
            </a:pP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  <a:cs typeface="+mj-cs"/>
              </a:rPr>
              <a:t>一、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  <a:cs typeface="+mj-cs"/>
              </a:rPr>
              <a:t>經濟學的傳承與價值理論</a:t>
            </a:r>
            <a:endParaRPr lang="en-US" altLang="zh-TW" dirty="0" smtClean="0">
              <a:solidFill>
                <a:schemeClr val="accent1">
                  <a:lumMod val="50000"/>
                </a:schemeClr>
              </a:solidFill>
              <a:latin typeface="標楷體" pitchFamily="65" charset="-120"/>
              <a:ea typeface="標楷體" pitchFamily="65" charset="-120"/>
              <a:cs typeface="+mj-cs"/>
            </a:endParaRPr>
          </a:p>
          <a:p>
            <a:pPr lvl="1">
              <a:lnSpc>
                <a:spcPct val="150000"/>
              </a:lnSpc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二、經濟成長的奧秘</a:t>
            </a:r>
            <a:endParaRPr lang="en-US" altLang="zh-TW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  <a:cs typeface="+mj-cs"/>
            </a:endParaRPr>
          </a:p>
          <a:p>
            <a:pPr lvl="1">
              <a:lnSpc>
                <a:spcPct val="150000"/>
              </a:lnSpc>
              <a:buNone/>
            </a:pP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  <a:cs typeface="+mj-cs"/>
              </a:rPr>
              <a:t>三、經濟秩序與政府</a:t>
            </a:r>
            <a:endParaRPr lang="en-US" altLang="zh-TW" dirty="0" smtClean="0">
              <a:solidFill>
                <a:schemeClr val="accent1">
                  <a:lumMod val="50000"/>
                </a:schemeClr>
              </a:solidFill>
              <a:latin typeface="標楷體" pitchFamily="65" charset="-120"/>
              <a:ea typeface="標楷體" pitchFamily="65" charset="-120"/>
              <a:cs typeface="+mj-cs"/>
            </a:endParaRPr>
          </a:p>
          <a:p>
            <a:pPr lvl="1">
              <a:lnSpc>
                <a:spcPct val="150000"/>
              </a:lnSpc>
              <a:buNone/>
            </a:pP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  <a:cs typeface="+mj-cs"/>
              </a:rPr>
              <a:t>四、第三次大轉型</a:t>
            </a:r>
            <a:endParaRPr lang="en-US" altLang="zh-TW" dirty="0" smtClean="0">
              <a:solidFill>
                <a:schemeClr val="accent1">
                  <a:lumMod val="50000"/>
                </a:schemeClr>
              </a:solidFill>
              <a:latin typeface="Calibri"/>
              <a:cs typeface="Times New Roman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643192" cy="1263154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02-10 </a:t>
            </a:r>
            <a:r>
              <a:rPr lang="zh-TW" altLang="en-US" sz="4000" dirty="0" smtClean="0">
                <a:solidFill>
                  <a:srgbClr val="7030A0"/>
                </a:solidFill>
              </a:rPr>
              <a:t>傳統資本財與機器人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196752"/>
            <a:ext cx="7848872" cy="4896544"/>
          </a:xfrm>
        </p:spPr>
        <p:txBody>
          <a:bodyPr/>
          <a:lstStyle/>
          <a:p>
            <a:pPr marL="609600" indent="-609600"/>
            <a:r>
              <a:rPr lang="zh-TW" altLang="en-US" sz="2800" dirty="0" smtClean="0"/>
              <a:t>資本</a:t>
            </a:r>
            <a:r>
              <a:rPr lang="zh-TW" altLang="en-US" sz="2800" dirty="0" smtClean="0"/>
              <a:t>財的內嵌知識是</a:t>
            </a:r>
            <a:r>
              <a:rPr lang="zh-TW" altLang="en-US" sz="2800" dirty="0" smtClean="0"/>
              <a:t>過去技術和經驗的累積。</a:t>
            </a:r>
            <a:endParaRPr lang="en-US" altLang="zh-TW" sz="2800" dirty="0" smtClean="0"/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sz="2400" dirty="0" smtClean="0"/>
              <a:t>它們以特殊文法內嵌到資本財。</a:t>
            </a:r>
            <a:endParaRPr lang="en-US" altLang="zh-TW" sz="2400" dirty="0" smtClean="0"/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sz="2400" dirty="0" smtClean="0"/>
              <a:t>若內嵌到勞動力就成技師。</a:t>
            </a:r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sz="2400" dirty="0" smtClean="0"/>
              <a:t>資本</a:t>
            </a:r>
            <a:r>
              <a:rPr lang="zh-TW" altLang="en-US" sz="2400" dirty="0" smtClean="0"/>
              <a:t>財</a:t>
            </a:r>
            <a:r>
              <a:rPr lang="zh-TW" altLang="en-US" sz="2400" dirty="0" smtClean="0"/>
              <a:t>的內</a:t>
            </a:r>
            <a:r>
              <a:rPr lang="zh-TW" altLang="en-US" sz="2400" dirty="0" smtClean="0"/>
              <a:t>嵌知識展現出：臂力</a:t>
            </a:r>
            <a:r>
              <a:rPr lang="zh-TW" altLang="en-US" sz="2400" dirty="0" smtClean="0"/>
              <a:t>大於</a:t>
            </a:r>
            <a:r>
              <a:rPr lang="zh-TW" altLang="en-US" sz="2400" dirty="0" smtClean="0"/>
              <a:t>人，</a:t>
            </a:r>
            <a:r>
              <a:rPr lang="zh-TW" altLang="en-US" sz="2400" dirty="0" smtClean="0"/>
              <a:t>技術達到自動控制、更可進步</a:t>
            </a:r>
            <a:r>
              <a:rPr lang="zh-TW" altLang="en-US" sz="2400" dirty="0" smtClean="0"/>
              <a:t>到人工智慧。</a:t>
            </a:r>
            <a:endParaRPr lang="en-US" altLang="zh-TW" sz="2400" dirty="0" smtClean="0"/>
          </a:p>
          <a:p>
            <a:pPr marL="609600" indent="-609600"/>
            <a:r>
              <a:rPr lang="zh-TW" altLang="en-US" sz="2800" dirty="0" smtClean="0"/>
              <a:t>資本財的內嵌知識必須經過解碼才能利用。</a:t>
            </a:r>
            <a:endParaRPr lang="en-US" altLang="zh-TW" sz="2800" dirty="0" smtClean="0"/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sz="2400" dirty="0" smtClean="0"/>
              <a:t>工程師是解碼的勞動力。</a:t>
            </a:r>
            <a:endParaRPr lang="en-US" altLang="zh-TW" sz="2400" dirty="0" smtClean="0"/>
          </a:p>
          <a:p>
            <a:pPr marL="609600" indent="-609600"/>
            <a:r>
              <a:rPr lang="zh-TW" altLang="en-US" sz="2800" dirty="0" smtClean="0"/>
              <a:t>機器人</a:t>
            </a:r>
            <a:r>
              <a:rPr lang="zh-TW" altLang="en-US" sz="2800" dirty="0" smtClean="0"/>
              <a:t>之後的人類社會：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 smtClean="0"/>
              <a:t>內嵌自動控制知識的能力足夠取代傳統勞動力。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 smtClean="0"/>
              <a:t>內嵌人工智慧的能力可能逼退技師</a:t>
            </a:r>
            <a:r>
              <a:rPr lang="zh-TW" altLang="en-US" sz="2400" dirty="0" smtClean="0"/>
              <a:t>。</a:t>
            </a:r>
            <a:endParaRPr lang="zh-TW" altLang="en-US" sz="24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571184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02-11 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經理人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7920880" cy="4430117"/>
          </a:xfrm>
        </p:spPr>
        <p:txBody>
          <a:bodyPr/>
          <a:lstStyle/>
          <a:p>
            <a:pPr marL="501650" indent="-609600"/>
            <a:r>
              <a:rPr lang="zh-TW" altLang="en-US" dirty="0" smtClean="0"/>
              <a:t>安排</a:t>
            </a:r>
            <a:r>
              <a:rPr lang="zh-TW" altLang="en-US" dirty="0" smtClean="0"/>
              <a:t>勞動者與資本財之間的</a:t>
            </a:r>
            <a:r>
              <a:rPr lang="zh-TW" altLang="en-US" dirty="0" smtClean="0"/>
              <a:t>配置</a:t>
            </a:r>
            <a:r>
              <a:rPr lang="zh-TW" altLang="en-US" dirty="0" smtClean="0"/>
              <a:t>、</a:t>
            </a:r>
            <a:r>
              <a:rPr lang="zh-TW" altLang="en-US" dirty="0" smtClean="0"/>
              <a:t>處理</a:t>
            </a:r>
            <a:r>
              <a:rPr lang="zh-TW" altLang="en-US" dirty="0" smtClean="0"/>
              <a:t>員工的工作</a:t>
            </a:r>
            <a:r>
              <a:rPr lang="zh-TW" altLang="en-US" dirty="0" smtClean="0"/>
              <a:t>誘因、囚犯困境、代理人等問題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dirty="0" smtClean="0"/>
              <a:t>經理人是內嵌組織知識</a:t>
            </a:r>
            <a:r>
              <a:rPr lang="zh-TW" altLang="en-US" dirty="0"/>
              <a:t>的特殊</a:t>
            </a:r>
            <a:r>
              <a:rPr lang="zh-TW" altLang="en-US" dirty="0" smtClean="0"/>
              <a:t>勞動力</a:t>
            </a:r>
            <a:r>
              <a:rPr lang="zh-TW" altLang="en-US" dirty="0" smtClean="0"/>
              <a:t>，擁有</a:t>
            </a:r>
            <a:r>
              <a:rPr lang="zh-TW" altLang="en-US" dirty="0" smtClean="0"/>
              <a:t>較</a:t>
            </a:r>
            <a:r>
              <a:rPr lang="zh-TW" altLang="en-US" dirty="0" smtClean="0"/>
              <a:t>全面的管理知識，但在</a:t>
            </a:r>
            <a:r>
              <a:rPr lang="zh-TW" altLang="en-US" dirty="0" smtClean="0"/>
              <a:t>技術與商品設計方面都不如技師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066800" lvl="1" indent="-609600">
              <a:buFont typeface="Arial" pitchFamily="34" charset="0"/>
              <a:buChar char="•"/>
            </a:pPr>
            <a:r>
              <a:rPr lang="zh-TW" altLang="en-US" dirty="0" smtClean="0"/>
              <a:t>當資本財內</a:t>
            </a:r>
            <a:r>
              <a:rPr lang="zh-TW" altLang="en-US" dirty="0" smtClean="0"/>
              <a:t>嵌物聯</a:t>
            </a:r>
            <a:r>
              <a:rPr lang="zh-TW" altLang="en-US" dirty="0" smtClean="0"/>
              <a:t>網後，</a:t>
            </a:r>
            <a:r>
              <a:rPr lang="zh-TW" altLang="en-US" dirty="0" smtClean="0"/>
              <a:t>在</a:t>
            </a:r>
            <a:r>
              <a:rPr lang="zh-TW" altLang="en-US" dirty="0" smtClean="0"/>
              <a:t>資訊處理上能否勝過</a:t>
            </a:r>
            <a:r>
              <a:rPr lang="zh-TW" altLang="en-US" dirty="0" smtClean="0"/>
              <a:t>經理</a:t>
            </a:r>
            <a:r>
              <a:rPr lang="zh-TW" altLang="en-US" dirty="0" smtClean="0"/>
              <a:t>人？</a:t>
            </a:r>
            <a:endParaRPr lang="zh-TW" altLang="en-US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03.  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發現技術進步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22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843808" y="2708920"/>
            <a:ext cx="5472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技術進步（的發現）把破馬爾薩斯的成長陷阱。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571184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03-1  </a:t>
            </a:r>
            <a:r>
              <a:rPr lang="zh-TW" altLang="en-US" sz="4000" dirty="0" smtClean="0">
                <a:solidFill>
                  <a:srgbClr val="7030A0"/>
                </a:solidFill>
              </a:rPr>
              <a:t> 邊際產出遞減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7272808" cy="1440160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/>
              <a:t>不僅是勞動力與土地，資本</a:t>
            </a:r>
            <a:r>
              <a:rPr lang="zh-TW" altLang="en-US" sz="2800" dirty="0" smtClean="0"/>
              <a:t>財依然</a:t>
            </a:r>
            <a:r>
              <a:rPr lang="zh-TW" altLang="en-US" sz="2800" dirty="0" smtClean="0"/>
              <a:t>存在</a:t>
            </a:r>
            <a:r>
              <a:rPr lang="zh-TW" altLang="en-US" sz="2800" dirty="0" smtClean="0">
                <a:solidFill>
                  <a:srgbClr val="FF0000"/>
                </a:solidFill>
              </a:rPr>
              <a:t>邊際產出</a:t>
            </a:r>
            <a:r>
              <a:rPr lang="zh-TW" altLang="en-US" sz="2800" dirty="0" smtClean="0">
                <a:solidFill>
                  <a:srgbClr val="FF0000"/>
                </a:solidFill>
              </a:rPr>
              <a:t>遞減</a:t>
            </a:r>
            <a:r>
              <a:rPr lang="zh-TW" altLang="en-US" sz="2800" dirty="0" smtClean="0"/>
              <a:t>現象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609600" indent="-609600">
              <a:lnSpc>
                <a:spcPct val="150000"/>
              </a:lnSpc>
              <a:buNone/>
            </a:pPr>
            <a:endParaRPr lang="en-US" altLang="zh-TW" sz="2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23</a:t>
            </a:fld>
            <a:endParaRPr lang="en-US" altLang="zh-TW"/>
          </a:p>
        </p:txBody>
      </p:sp>
      <p:cxnSp>
        <p:nvCxnSpPr>
          <p:cNvPr id="6" name="直線單箭頭接點 5"/>
          <p:cNvCxnSpPr/>
          <p:nvPr/>
        </p:nvCxnSpPr>
        <p:spPr>
          <a:xfrm flipV="1">
            <a:off x="2483768" y="3907678"/>
            <a:ext cx="0" cy="151216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2483768" y="5419846"/>
            <a:ext cx="2880320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弧形 12"/>
          <p:cNvSpPr/>
          <p:nvPr/>
        </p:nvSpPr>
        <p:spPr>
          <a:xfrm rot="16200000">
            <a:off x="3636898" y="2826556"/>
            <a:ext cx="2878314" cy="5184574"/>
          </a:xfrm>
          <a:prstGeom prst="arc">
            <a:avLst/>
          </a:prstGeom>
          <a:ln w="508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580112" y="5157192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資本財數量</a:t>
            </a:r>
            <a:endParaRPr lang="zh-TW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1979712" y="306896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產出數量</a:t>
            </a:r>
            <a:endParaRPr lang="zh-TW" altLang="en-US" dirty="0"/>
          </a:p>
        </p:txBody>
      </p:sp>
      <p:sp>
        <p:nvSpPr>
          <p:cNvPr id="10" name="弧形 9"/>
          <p:cNvSpPr/>
          <p:nvPr/>
        </p:nvSpPr>
        <p:spPr>
          <a:xfrm rot="11204985">
            <a:off x="2611752" y="2899583"/>
            <a:ext cx="4614226" cy="2449946"/>
          </a:xfrm>
          <a:prstGeom prst="arc">
            <a:avLst/>
          </a:prstGeom>
          <a:ln w="412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6C10A4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139952" y="465313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kern="0" dirty="0" smtClean="0">
                <a:solidFill>
                  <a:schemeClr val="tx2"/>
                </a:solidFill>
                <a:latin typeface="Arial"/>
                <a:ea typeface="新細明體"/>
              </a:rPr>
              <a:t>邊際產出</a:t>
            </a:r>
            <a:endParaRPr lang="zh-TW" altLang="en-US" b="1" dirty="0">
              <a:solidFill>
                <a:schemeClr val="tx2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355976" y="3429000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kern="0" dirty="0" smtClean="0">
                <a:solidFill>
                  <a:schemeClr val="accent1">
                    <a:lumMod val="25000"/>
                  </a:schemeClr>
                </a:solidFill>
                <a:latin typeface="Arial"/>
                <a:ea typeface="新細明體"/>
              </a:rPr>
              <a:t>總產出</a:t>
            </a:r>
            <a:endParaRPr lang="zh-TW" altLang="en-US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571184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03-2  </a:t>
            </a:r>
            <a:r>
              <a:rPr lang="zh-TW" altLang="en-US" sz="4000" dirty="0" smtClean="0">
                <a:solidFill>
                  <a:srgbClr val="7030A0"/>
                </a:solidFill>
              </a:rPr>
              <a:t> 邊際報酬遞減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1"/>
            <a:ext cx="7992888" cy="1440159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/>
              <a:t>即使產出不遞減，因價格會隨產出數量之增加而降低</a:t>
            </a:r>
            <a:r>
              <a:rPr lang="zh-TW" altLang="en-US" sz="2800" dirty="0" smtClean="0"/>
              <a:t>，</a:t>
            </a:r>
            <a:r>
              <a:rPr lang="zh-TW" altLang="en-US" sz="2800" dirty="0" smtClean="0">
                <a:solidFill>
                  <a:srgbClr val="FF0000"/>
                </a:solidFill>
              </a:rPr>
              <a:t>邊際報酬</a:t>
            </a:r>
            <a:r>
              <a:rPr lang="zh-TW" altLang="en-US" sz="2800" dirty="0" smtClean="0"/>
              <a:t>於是</a:t>
            </a:r>
            <a:r>
              <a:rPr lang="zh-TW" altLang="en-US" sz="2800" dirty="0" smtClean="0">
                <a:solidFill>
                  <a:srgbClr val="FF0000"/>
                </a:solidFill>
              </a:rPr>
              <a:t>遞減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609600" indent="-609600">
              <a:lnSpc>
                <a:spcPct val="150000"/>
              </a:lnSpc>
              <a:buNone/>
            </a:pPr>
            <a:endParaRPr lang="en-US" altLang="zh-TW" sz="2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24</a:t>
            </a:fld>
            <a:endParaRPr lang="en-US" altLang="zh-TW"/>
          </a:p>
        </p:txBody>
      </p:sp>
      <p:cxnSp>
        <p:nvCxnSpPr>
          <p:cNvPr id="6" name="直線單箭頭接點 5"/>
          <p:cNvCxnSpPr/>
          <p:nvPr/>
        </p:nvCxnSpPr>
        <p:spPr>
          <a:xfrm flipV="1">
            <a:off x="2483768" y="3907678"/>
            <a:ext cx="0" cy="151216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2483768" y="5419846"/>
            <a:ext cx="2880320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弧形 12"/>
          <p:cNvSpPr/>
          <p:nvPr/>
        </p:nvSpPr>
        <p:spPr>
          <a:xfrm rot="10306096">
            <a:off x="2624321" y="2814161"/>
            <a:ext cx="5664131" cy="2370938"/>
          </a:xfrm>
          <a:prstGeom prst="arc">
            <a:avLst>
              <a:gd name="adj1" fmla="val 18043003"/>
              <a:gd name="adj2" fmla="val 0"/>
            </a:avLst>
          </a:prstGeom>
          <a:ln w="50800">
            <a:solidFill>
              <a:srgbClr val="FF0066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6" name="矩形 15"/>
          <p:cNvSpPr/>
          <p:nvPr/>
        </p:nvSpPr>
        <p:spPr>
          <a:xfrm>
            <a:off x="5580112" y="5157192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 smtClean="0"/>
              <a:t>產出數量</a:t>
            </a:r>
            <a:endParaRPr lang="zh-TW" altLang="en-US" sz="2800" dirty="0"/>
          </a:p>
        </p:txBody>
      </p:sp>
      <p:sp>
        <p:nvSpPr>
          <p:cNvPr id="17" name="矩形 16"/>
          <p:cNvSpPr/>
          <p:nvPr/>
        </p:nvSpPr>
        <p:spPr>
          <a:xfrm>
            <a:off x="1979712" y="3140968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</a:rPr>
              <a:t>邊際</a:t>
            </a:r>
            <a:r>
              <a:rPr lang="zh-TW" altLang="en-US" sz="2800" dirty="0" smtClean="0">
                <a:solidFill>
                  <a:srgbClr val="FF0000"/>
                </a:solidFill>
              </a:rPr>
              <a:t>報酬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1"/>
            <a:ext cx="7920880" cy="432047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利用資本財較高的</a:t>
            </a:r>
            <a:r>
              <a:rPr lang="zh-TW" altLang="en-US" sz="2800" dirty="0" smtClean="0"/>
              <a:t>生產</a:t>
            </a:r>
            <a:r>
              <a:rPr lang="zh-TW" altLang="en-US" sz="2800" dirty="0" smtClean="0"/>
              <a:t>能力</a:t>
            </a:r>
            <a:r>
              <a:rPr lang="zh-TW" altLang="en-US" sz="2800" dirty="0" smtClean="0"/>
              <a:t>，及</a:t>
            </a:r>
            <a:r>
              <a:rPr lang="zh-TW" altLang="en-US" sz="2800" dirty="0" smtClean="0"/>
              <a:t>資本財和勞動力的互補關係</a:t>
            </a:r>
            <a:r>
              <a:rPr lang="zh-TW" altLang="en-US" sz="2800" dirty="0" smtClean="0"/>
              <a:t>，工廠</a:t>
            </a:r>
            <a:r>
              <a:rPr lang="zh-TW" altLang="en-US" sz="2800" dirty="0" smtClean="0"/>
              <a:t>生產</a:t>
            </a:r>
            <a:r>
              <a:rPr lang="zh-TW" altLang="en-US" sz="2800" dirty="0" smtClean="0"/>
              <a:t>可發揮</a:t>
            </a:r>
            <a:r>
              <a:rPr lang="zh-TW" altLang="en-US" sz="2800" dirty="0" smtClean="0"/>
              <a:t>規模報酬遞增。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馬歇爾：市場擴大</a:t>
            </a:r>
            <a:r>
              <a:rPr lang="zh-TW" altLang="en-US" sz="2800" dirty="0" smtClean="0"/>
              <a:t>，因素市場的</a:t>
            </a:r>
            <a:r>
              <a:rPr lang="zh-TW" altLang="en-US" sz="2800" dirty="0" smtClean="0"/>
              <a:t>發展、公共財的提供等都有利於</a:t>
            </a:r>
            <a:r>
              <a:rPr lang="zh-TW" altLang="en-US" sz="2800" dirty="0" smtClean="0"/>
              <a:t>廠商生產成本的下降。</a:t>
            </a:r>
            <a:endParaRPr lang="en-US" altLang="zh-TW" sz="28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但是，</a:t>
            </a:r>
            <a:r>
              <a:rPr lang="zh-TW" altLang="en-US" sz="2800" dirty="0" smtClean="0"/>
              <a:t>即使存在規模報酬遞增現象</a:t>
            </a:r>
            <a:r>
              <a:rPr lang="zh-TW" altLang="en-US" sz="2800" dirty="0" smtClean="0"/>
              <a:t>，依然是</a:t>
            </a:r>
            <a:r>
              <a:rPr lang="zh-TW" altLang="en-US" sz="2800" dirty="0" smtClean="0"/>
              <a:t>一次性現象。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03-3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規模報酬遞增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1"/>
            <a:ext cx="7848872" cy="3960439"/>
          </a:xfrm>
        </p:spPr>
        <p:txBody>
          <a:bodyPr/>
          <a:lstStyle/>
          <a:p>
            <a:r>
              <a:rPr lang="zh-TW" altLang="en-US" sz="2800" dirty="0" smtClean="0"/>
              <a:t>雖然</a:t>
            </a:r>
            <a:r>
              <a:rPr lang="zh-TW" altLang="en-US" sz="2800" dirty="0" smtClean="0"/>
              <a:t>每一項技術進步都是一次性，但一百多年來世界平均</a:t>
            </a:r>
            <a:r>
              <a:rPr lang="en-US" altLang="zh-TW" sz="2800" dirty="0" smtClean="0"/>
              <a:t>2%</a:t>
            </a:r>
            <a:r>
              <a:rPr lang="zh-TW" altLang="en-US" sz="2800" dirty="0" smtClean="0"/>
              <a:t>的經濟成長率足以說明這外生的成長驅動力是穩定的。</a:t>
            </a:r>
            <a:endParaRPr lang="en-US" altLang="zh-TW" sz="2800" dirty="0" smtClean="0"/>
          </a:p>
          <a:p>
            <a:r>
              <a:rPr lang="zh-TW" altLang="en-US" sz="2800" dirty="0" smtClean="0"/>
              <a:t>技術進步必須表現在新的投資上，而穩定的儲蓄率則長期</a:t>
            </a:r>
            <a:r>
              <a:rPr lang="zh-TW" altLang="en-US" sz="2800" dirty="0" smtClean="0"/>
              <a:t>經濟成長最主要</a:t>
            </a:r>
            <a:r>
              <a:rPr lang="zh-TW" altLang="en-US" sz="2800" dirty="0" smtClean="0"/>
              <a:t>的支持。</a:t>
            </a:r>
            <a:endParaRPr lang="en-US" altLang="zh-TW" sz="2800" dirty="0" smtClean="0"/>
          </a:p>
          <a:p>
            <a:r>
              <a:rPr lang="zh-TW" altLang="en-US" sz="2800" dirty="0" smtClean="0"/>
              <a:t>應用：一旦儲蓄率超過一定的門檻，低所得社會的經濟就會開始起飛。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03-4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外生成長理論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1"/>
            <a:ext cx="7848872" cy="3960439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克魯</a:t>
            </a:r>
            <a:r>
              <a:rPr lang="zh-TW" altLang="en-US" sz="2800" dirty="0" smtClean="0"/>
              <a:t>曼認為</a:t>
            </a:r>
            <a:r>
              <a:rPr lang="zh-TW" altLang="en-US" sz="2800" dirty="0" smtClean="0"/>
              <a:t>：東亞四小龍的奇蹟是誇大的，那只不過是血汗投入的成就，對人類的經濟成長沒什麼貢獻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/>
              <a:t>男性就業、婦女就業、教育、再投資。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/>
              <a:t>技術還可再進步，卻急著往外投資。</a:t>
            </a:r>
            <a:endParaRPr lang="en-US" altLang="zh-TW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03-5</a:t>
            </a:r>
            <a:r>
              <a:rPr lang="zh-TW" altLang="en-US" sz="4000" dirty="0" smtClean="0">
                <a:solidFill>
                  <a:srgbClr val="7030A0"/>
                </a:solidFill>
              </a:rPr>
              <a:t>  沒有</a:t>
            </a:r>
            <a:r>
              <a:rPr lang="zh-TW" altLang="en-US" sz="4000" dirty="0" smtClean="0">
                <a:solidFill>
                  <a:srgbClr val="7030A0"/>
                </a:solidFill>
              </a:rPr>
              <a:t>所謂的東亞</a:t>
            </a:r>
            <a:r>
              <a:rPr lang="zh-TW" altLang="en-US" sz="4000" dirty="0" smtClean="0">
                <a:solidFill>
                  <a:srgbClr val="7030A0"/>
                </a:solidFill>
              </a:rPr>
              <a:t>四小龍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04.  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創業家 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28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843808" y="2708920"/>
            <a:ext cx="5472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台灣的經濟成長不在於投入因素的利用，而在創業家的貢獻。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373616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04-1 </a:t>
            </a:r>
            <a:r>
              <a:rPr lang="zh-TW" altLang="en-US" sz="4000" dirty="0" smtClean="0">
                <a:solidFill>
                  <a:srgbClr val="7030A0"/>
                </a:solidFill>
              </a:rPr>
              <a:t> 熊彼特</a:t>
            </a:r>
            <a:r>
              <a:rPr lang="zh-TW" altLang="en-US" sz="4000" b="1" dirty="0" smtClean="0">
                <a:solidFill>
                  <a:srgbClr val="7030A0"/>
                </a:solidFill>
                <a:latin typeface="新細明體" charset="-120"/>
              </a:rPr>
              <a:t>的創業家  </a:t>
            </a:r>
            <a:endParaRPr lang="zh-TW" altLang="en-US" sz="4000" b="1" dirty="0">
              <a:solidFill>
                <a:srgbClr val="7030A0"/>
              </a:solidFill>
              <a:latin typeface="新細明體" charset="-120"/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757864" cy="5038725"/>
          </a:xfrm>
          <a:ln/>
        </p:spPr>
        <p:txBody>
          <a:bodyPr/>
          <a:lstStyle/>
          <a:p>
            <a:pPr marL="609600" indent="-609600"/>
            <a:r>
              <a:rPr lang="zh-TW" altLang="en-US" sz="2800" dirty="0" smtClean="0"/>
              <a:t>兩</a:t>
            </a:r>
            <a:r>
              <a:rPr lang="zh-TW" altLang="en-US" sz="2800" dirty="0"/>
              <a:t>種類型</a:t>
            </a:r>
            <a:r>
              <a:rPr lang="zh-TW" altLang="en-US" sz="2800" dirty="0" smtClean="0"/>
              <a:t>的社會改變</a:t>
            </a:r>
            <a:r>
              <a:rPr lang="en-US" altLang="zh-TW" sz="2800" dirty="0" smtClean="0"/>
              <a:t> </a:t>
            </a:r>
            <a:r>
              <a:rPr lang="en-US" altLang="zh-TW" sz="2800" dirty="0"/>
              <a:t>:</a:t>
            </a:r>
          </a:p>
          <a:p>
            <a:pPr marL="990600" lvl="1" indent="-533400">
              <a:buClr>
                <a:srgbClr val="006600"/>
              </a:buClr>
              <a:buFont typeface="Arial" pitchFamily="34" charset="0"/>
              <a:buChar char="•"/>
            </a:pPr>
            <a:r>
              <a:rPr lang="zh-TW" altLang="en-US" sz="2400" b="1" dirty="0" smtClean="0"/>
              <a:t>適應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(Adaptation) =</a:t>
            </a:r>
            <a:r>
              <a:rPr lang="zh-TW" altLang="en-US" sz="2400" dirty="0" smtClean="0"/>
              <a:t>社會為回應外部衝擊而在數量上有所改變。</a:t>
            </a:r>
            <a:endParaRPr lang="en-US" altLang="zh-TW" sz="2400" dirty="0" smtClean="0"/>
          </a:p>
          <a:p>
            <a:pPr marL="990600" lvl="1" indent="-533400">
              <a:buClr>
                <a:srgbClr val="006600"/>
              </a:buClr>
              <a:buFont typeface="Arial" pitchFamily="34" charset="0"/>
              <a:buChar char="•"/>
            </a:pPr>
            <a:r>
              <a:rPr lang="zh-TW" altLang="en-US" sz="2400" b="1" dirty="0" smtClean="0">
                <a:solidFill>
                  <a:srgbClr val="990033"/>
                </a:solidFill>
              </a:rPr>
              <a:t>發展</a:t>
            </a:r>
            <a:r>
              <a:rPr lang="zh-TW" altLang="en-US" sz="2400" dirty="0" smtClean="0">
                <a:solidFill>
                  <a:srgbClr val="990033"/>
                </a:solidFill>
              </a:rPr>
              <a:t> </a:t>
            </a:r>
            <a:r>
              <a:rPr lang="en-US" altLang="zh-TW" sz="2400" dirty="0">
                <a:solidFill>
                  <a:srgbClr val="990033"/>
                </a:solidFill>
              </a:rPr>
              <a:t>(Development) 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社會出於內部</a:t>
            </a:r>
            <a:r>
              <a:rPr lang="zh-TW" altLang="en-US" sz="2400" dirty="0" smtClean="0"/>
              <a:t>自發，從</a:t>
            </a:r>
            <a:r>
              <a:rPr lang="zh-TW" altLang="en-US" sz="2400" dirty="0" smtClean="0"/>
              <a:t>質上去改變經濟生活。</a:t>
            </a:r>
            <a:endParaRPr lang="en-US" altLang="zh-TW" sz="2400" dirty="0"/>
          </a:p>
          <a:p>
            <a:pPr marL="609600" indent="-609600"/>
            <a:r>
              <a:rPr lang="zh-TW" altLang="en-US" sz="2800" dirty="0" smtClean="0"/>
              <a:t>創業</a:t>
            </a:r>
            <a:r>
              <a:rPr lang="zh-TW" altLang="en-US" sz="2800" dirty="0" smtClean="0"/>
              <a:t>家是那些帶領社會發展的行動人。</a:t>
            </a:r>
            <a:endParaRPr lang="en-US" altLang="zh-TW" sz="2800" dirty="0" smtClean="0"/>
          </a:p>
          <a:p>
            <a:pPr marL="1079500" lvl="1" indent="-622300">
              <a:buFont typeface="Arial" pitchFamily="34" charset="0"/>
              <a:buChar char="•"/>
            </a:pPr>
            <a:r>
              <a:rPr lang="zh-TW" altLang="en-US" sz="2400" dirty="0" smtClean="0"/>
              <a:t>他們一如多識的</a:t>
            </a:r>
            <a:r>
              <a:rPr lang="zh-TW" altLang="en-US" sz="2400" b="1" dirty="0" smtClean="0"/>
              <a:t>狐狸</a:t>
            </a:r>
            <a:r>
              <a:rPr lang="zh-TW" altLang="en-US" sz="2400" dirty="0" smtClean="0"/>
              <a:t>，膽量大，也勇於挑戰現狀。</a:t>
            </a:r>
            <a:endParaRPr lang="en-US" altLang="zh-TW" sz="2400" dirty="0" smtClean="0"/>
          </a:p>
          <a:p>
            <a:pPr marL="1079500" lvl="1" indent="-622300">
              <a:buFont typeface="Arial" pitchFamily="34" charset="0"/>
              <a:buChar char="•"/>
            </a:pPr>
            <a:r>
              <a:rPr lang="zh-TW" altLang="en-US" sz="2400" dirty="0" smtClean="0"/>
              <a:t>他們自信有能力實現夢想：</a:t>
            </a:r>
            <a:r>
              <a:rPr lang="en-US" altLang="zh-TW" sz="2400" dirty="0" smtClean="0"/>
              <a:t>“First of all, there is the dream and the will to </a:t>
            </a:r>
            <a:r>
              <a:rPr lang="en-US" altLang="zh-TW" sz="2400" b="1" dirty="0" smtClean="0"/>
              <a:t>found a private kingdom</a:t>
            </a:r>
            <a:r>
              <a:rPr lang="en-US" altLang="zh-TW" sz="2400" dirty="0" smtClean="0"/>
              <a:t>, usually, though not necessary, also a dynasty.”</a:t>
            </a:r>
            <a:endParaRPr lang="en-US" altLang="zh-TW" sz="24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1268760"/>
            <a:ext cx="5184576" cy="5400600"/>
          </a:xfrm>
        </p:spPr>
        <p:txBody>
          <a:bodyPr/>
          <a:lstStyle/>
          <a:p>
            <a:pPr marL="87313" indent="-1588">
              <a:buNone/>
            </a:pPr>
            <a:r>
              <a:rPr lang="en-US" altLang="zh-TW" sz="2800" dirty="0" smtClean="0">
                <a:solidFill>
                  <a:schemeClr val="accent4"/>
                </a:solidFill>
              </a:rPr>
              <a:t>01</a:t>
            </a:r>
            <a:r>
              <a:rPr lang="en-US" altLang="zh-TW" sz="2800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問題的緣起</a:t>
            </a:r>
            <a:endParaRPr lang="en-US" altLang="zh-TW" sz="2800" dirty="0" smtClean="0">
              <a:solidFill>
                <a:schemeClr val="accent4"/>
              </a:solidFill>
              <a:latin typeface="標楷體" pitchFamily="65" charset="-120"/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02.  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生產理論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03.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 發現技術進步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04.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 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創業家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05.  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遞增報酬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06.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 市場與利潤家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07.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 知識的利用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08.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 資本財的知識理論</a:t>
            </a:r>
            <a:endParaRPr lang="en-US" altLang="zh-TW" sz="2800" dirty="0" smtClean="0">
              <a:solidFill>
                <a:schemeClr val="accent4"/>
              </a:solidFill>
              <a:ea typeface="標楷體" pitchFamily="65" charset="-120"/>
            </a:endParaRPr>
          </a:p>
          <a:p>
            <a:pPr marL="542925" indent="-457200">
              <a:buNone/>
            </a:pPr>
            <a:r>
              <a:rPr lang="en-US" altLang="zh-TW" sz="2800" dirty="0" smtClean="0">
                <a:solidFill>
                  <a:schemeClr val="accent4"/>
                </a:solidFill>
                <a:ea typeface="標楷體" pitchFamily="65" charset="-120"/>
              </a:rPr>
              <a:t>09. </a:t>
            </a:r>
            <a:r>
              <a:rPr lang="zh-TW" altLang="en-US" sz="2800" dirty="0" smtClean="0">
                <a:solidFill>
                  <a:schemeClr val="accent4"/>
                </a:solidFill>
                <a:ea typeface="標楷體" pitchFamily="65" charset="-120"/>
              </a:rPr>
              <a:t> 可持續的經濟成長</a:t>
            </a:r>
            <a:endParaRPr lang="zh-TW" altLang="en-US" sz="2800" dirty="0">
              <a:solidFill>
                <a:schemeClr val="accent4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lvl="1"/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二、經濟成長的奧秘</a:t>
            </a:r>
            <a:endParaRPr lang="zh-TW" altLang="en-US" sz="4000" dirty="0">
              <a:latin typeface="+mn-lt"/>
              <a:ea typeface="+mn-ea"/>
            </a:endParaRPr>
          </a:p>
        </p:txBody>
      </p:sp>
      <p:sp>
        <p:nvSpPr>
          <p:cNvPr id="5" name="內容版面配置區 1"/>
          <p:cNvSpPr txBox="1">
            <a:spLocks/>
          </p:cNvSpPr>
          <p:nvPr/>
        </p:nvSpPr>
        <p:spPr bwMode="auto">
          <a:xfrm>
            <a:off x="5868144" y="1268761"/>
            <a:ext cx="3024336" cy="216023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15963" marR="0" lvl="1" indent="-6238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zh-TW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651958"/>
                </a:solidFill>
                <a:effectLst/>
                <a:uLnTx/>
                <a:uFillTx/>
                <a:latin typeface="+mn-ea"/>
                <a:ea typeface="+mn-ea"/>
              </a:rPr>
              <a:t>一、經濟學的傳承與價值理論</a:t>
            </a:r>
            <a:endParaRPr kumimoji="1" lang="en-US" altLang="zh-TW" sz="1400" b="1" i="0" u="none" strike="noStrike" kern="0" cap="none" spc="0" normalizeH="0" baseline="0" noProof="0" dirty="0" smtClean="0">
              <a:ln>
                <a:noFill/>
              </a:ln>
              <a:solidFill>
                <a:srgbClr val="651958"/>
              </a:solidFill>
              <a:effectLst/>
              <a:uLnTx/>
              <a:uFillTx/>
              <a:latin typeface="+mn-ea"/>
              <a:ea typeface="+mn-ea"/>
            </a:endParaRPr>
          </a:p>
          <a:p>
            <a:pPr marL="363538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01.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</a:t>
            </a: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題目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02. 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經濟學的內容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03.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經濟學的起源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04. 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亞當史密斯的傳承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05. 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奧地利學派的傳承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06. 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價格與價值</a:t>
            </a:r>
            <a:endParaRPr kumimoji="1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3538"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1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 	</a:t>
            </a:r>
            <a:r>
              <a:rPr kumimoji="1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一些被簡化的經濟概念</a:t>
            </a:r>
            <a:endParaRPr kumimoji="1" lang="zh-TW" altLang="en-US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04-2</a:t>
            </a:r>
            <a:r>
              <a:rPr lang="zh-TW" altLang="en-US" sz="4000" dirty="0" smtClean="0">
                <a:solidFill>
                  <a:srgbClr val="7030A0"/>
                </a:solidFill>
              </a:rPr>
              <a:t>  熊彼特的創造性破壞</a:t>
            </a:r>
            <a:endParaRPr lang="en-US" altLang="zh-TW" sz="4000" b="1" dirty="0">
              <a:solidFill>
                <a:srgbClr val="660066"/>
              </a:solidFill>
              <a:latin typeface="新細明體" charset="-120"/>
            </a:endParaRP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8172400" cy="5210869"/>
          </a:xfrm>
        </p:spPr>
        <p:txBody>
          <a:bodyPr/>
          <a:lstStyle/>
          <a:p>
            <a:r>
              <a:rPr lang="zh-TW" altLang="en-US" sz="2800" dirty="0" smtClean="0"/>
              <a:t>創業家得重新安排</a:t>
            </a:r>
            <a:r>
              <a:rPr lang="en-US" altLang="zh-TW" sz="2800" dirty="0" smtClean="0"/>
              <a:t>(recombines)</a:t>
            </a:r>
            <a:r>
              <a:rPr lang="zh-TW" altLang="en-US" sz="2800" dirty="0" smtClean="0"/>
              <a:t>現存的資源、投入因素、生產方式等，以創造新的經濟生活。他稱此為創造性破壞</a:t>
            </a:r>
            <a:r>
              <a:rPr lang="en-US" altLang="zh-TW" sz="2800" dirty="0" smtClean="0"/>
              <a:t>(creative destruction)</a:t>
            </a:r>
            <a:r>
              <a:rPr lang="zh-TW" altLang="en-US" sz="2800" dirty="0" smtClean="0"/>
              <a:t>，並視為經濟成長的唯一方式。</a:t>
            </a:r>
            <a:endParaRPr lang="en-US" altLang="zh-TW" sz="2800" dirty="0" smtClean="0"/>
          </a:p>
          <a:p>
            <a:r>
              <a:rPr lang="zh-TW" altLang="en-US" sz="2800" dirty="0" smtClean="0"/>
              <a:t>重新安排的內容有五項：</a:t>
            </a:r>
            <a:endParaRPr lang="en-US" altLang="zh-TW" sz="2800" dirty="0" smtClean="0"/>
          </a:p>
          <a:p>
            <a:pPr lvl="1"/>
            <a:r>
              <a:rPr lang="en-US" altLang="zh-TW" sz="2400" dirty="0" smtClean="0"/>
              <a:t>New quality of a good</a:t>
            </a:r>
          </a:p>
          <a:p>
            <a:pPr lvl="1"/>
            <a:r>
              <a:rPr lang="en-US" altLang="zh-TW" sz="2400" dirty="0" smtClean="0"/>
              <a:t>New use of an already existing good</a:t>
            </a:r>
          </a:p>
          <a:p>
            <a:pPr lvl="1"/>
            <a:r>
              <a:rPr lang="en-US" altLang="zh-TW" sz="2400" dirty="0" smtClean="0"/>
              <a:t>New production method</a:t>
            </a:r>
          </a:p>
          <a:p>
            <a:pPr lvl="1"/>
            <a:r>
              <a:rPr lang="en-US" altLang="zh-TW" sz="2400" dirty="0" smtClean="0"/>
              <a:t>The opening up of a new market</a:t>
            </a:r>
          </a:p>
          <a:p>
            <a:pPr lvl="1"/>
            <a:r>
              <a:rPr lang="en-US" altLang="zh-TW" sz="2400" dirty="0" smtClean="0"/>
              <a:t>A change of economic organization</a:t>
            </a:r>
            <a:r>
              <a:rPr lang="zh-TW" altLang="en-US" sz="2400" dirty="0" smtClean="0"/>
              <a:t>。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04-3  </a:t>
            </a:r>
            <a:r>
              <a:rPr lang="zh-TW" altLang="en-US" sz="4000" b="1" dirty="0" smtClean="0">
                <a:solidFill>
                  <a:srgbClr val="7030A0"/>
                </a:solidFill>
                <a:latin typeface="細明體" pitchFamily="49" charset="-120"/>
                <a:ea typeface="細明體" pitchFamily="49" charset="-120"/>
              </a:rPr>
              <a:t>利潤</a:t>
            </a:r>
            <a:r>
              <a:rPr lang="zh-TW" altLang="en-US" sz="4000" b="1" dirty="0" smtClean="0">
                <a:solidFill>
                  <a:srgbClr val="7030A0"/>
                </a:solidFill>
                <a:latin typeface="細明體" pitchFamily="49" charset="-120"/>
                <a:ea typeface="細明體" pitchFamily="49" charset="-120"/>
              </a:rPr>
              <a:t>篩選創新</a:t>
            </a:r>
            <a:endParaRPr lang="zh-TW" altLang="en-US" sz="4000" b="1" dirty="0">
              <a:solidFill>
                <a:srgbClr val="7030A0"/>
              </a:solidFill>
              <a:latin typeface="細明體" pitchFamily="49" charset="-120"/>
              <a:ea typeface="細明體" pitchFamily="49" charset="-120"/>
            </a:endParaRP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1"/>
            <a:ext cx="7715200" cy="428114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dirty="0" smtClean="0"/>
              <a:t>重新安排的可能方式是無限</a:t>
            </a:r>
            <a:r>
              <a:rPr lang="zh-TW" altLang="en-US" sz="2800" dirty="0" smtClean="0"/>
              <a:t>多可能的，熊彼特認為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717550" lvl="1" indent="9525">
              <a:lnSpc>
                <a:spcPct val="130000"/>
              </a:lnSpc>
              <a:buNone/>
            </a:pPr>
            <a:r>
              <a:rPr lang="en-US" altLang="zh-TW" sz="2400" dirty="0" smtClean="0"/>
              <a:t>The </a:t>
            </a:r>
            <a:r>
              <a:rPr lang="en-US" altLang="zh-TW" sz="2400" dirty="0"/>
              <a:t>entrepreneur could handle the nearly unlimited number of choices was through </a:t>
            </a:r>
            <a:r>
              <a:rPr lang="en-US" altLang="zh-TW" sz="2400" dirty="0">
                <a:solidFill>
                  <a:srgbClr val="990033"/>
                </a:solidFill>
              </a:rPr>
              <a:t>intuition</a:t>
            </a:r>
            <a:r>
              <a:rPr lang="en-US" altLang="zh-TW" sz="2400" dirty="0"/>
              <a:t>… (But) the </a:t>
            </a:r>
            <a:r>
              <a:rPr lang="en-US" altLang="zh-TW" sz="2400" dirty="0">
                <a:solidFill>
                  <a:srgbClr val="990033"/>
                </a:solidFill>
              </a:rPr>
              <a:t>demand for profit</a:t>
            </a:r>
            <a:r>
              <a:rPr lang="en-US" altLang="zh-TW" sz="2400" dirty="0"/>
              <a:t> weeds out many possible combinations.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我承襲此觀點，以</a:t>
            </a:r>
            <a:r>
              <a:rPr lang="zh-TW" altLang="en-US" sz="2800" b="1" dirty="0">
                <a:solidFill>
                  <a:srgbClr val="FF3300"/>
                </a:solidFill>
              </a:rPr>
              <a:t>預期正</a:t>
            </a:r>
            <a:r>
              <a:rPr lang="zh-TW" altLang="en-US" sz="2800" b="1" dirty="0" smtClean="0">
                <a:solidFill>
                  <a:srgbClr val="FF3300"/>
                </a:solidFill>
              </a:rPr>
              <a:t>利潤</a:t>
            </a:r>
            <a:r>
              <a:rPr lang="zh-TW" altLang="en-US" sz="2800" dirty="0" smtClean="0"/>
              <a:t>定義</a:t>
            </a:r>
            <a:r>
              <a:rPr lang="zh-TW" altLang="en-US" sz="2800" dirty="0"/>
              <a:t>創新。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0010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04-4 </a:t>
            </a:r>
            <a:r>
              <a:rPr lang="en-US" altLang="zh-TW" sz="4000" b="1" dirty="0" smtClean="0">
                <a:solidFill>
                  <a:srgbClr val="7030A0"/>
                </a:solidFill>
                <a:latin typeface="新細明體" charset="-120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  <a:latin typeface="新細明體" charset="-120"/>
              </a:rPr>
              <a:t>柯芝納的創業家</a:t>
            </a:r>
            <a:endParaRPr lang="en-US" altLang="zh-TW" sz="4000" b="1" dirty="0">
              <a:solidFill>
                <a:srgbClr val="7030A0"/>
              </a:solidFill>
              <a:latin typeface="新細明體" charset="-12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815212" cy="512569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 smtClean="0"/>
              <a:t>不同於熊彼特強調創業家的膽量、自信與勇氣，</a:t>
            </a:r>
            <a:r>
              <a:rPr lang="zh-TW" altLang="en-US" sz="2800" b="1" dirty="0" smtClean="0">
                <a:solidFill>
                  <a:srgbClr val="660066"/>
                </a:solidFill>
              </a:rPr>
              <a:t>柯芝納</a:t>
            </a:r>
            <a:r>
              <a:rPr lang="zh-TW" altLang="en-US" sz="2800" dirty="0" smtClean="0"/>
              <a:t>強調的創業家能力是視野與</a:t>
            </a:r>
            <a:r>
              <a:rPr lang="zh-TW" altLang="en-US" sz="2800" b="1" dirty="0" smtClean="0">
                <a:solidFill>
                  <a:srgbClr val="660066"/>
                </a:solidFill>
              </a:rPr>
              <a:t>警覺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lnSpc>
                <a:spcPct val="120000"/>
              </a:lnSpc>
            </a:pPr>
            <a:r>
              <a:rPr lang="zh-TW" altLang="en-US" sz="2800" dirty="0" smtClean="0"/>
              <a:t>警覺：警覺市場中尚未被注意到的利潤機會。創業家具有靈敏的嗅覺，能聞到</a:t>
            </a:r>
            <a:r>
              <a:rPr lang="en-US" altLang="zh-TW" sz="2800" dirty="0" smtClean="0"/>
              <a:t>(</a:t>
            </a:r>
            <a:r>
              <a:rPr lang="en-US" altLang="zh-TW" sz="2800" b="1" dirty="0" smtClean="0"/>
              <a:t>smelling</a:t>
            </a:r>
            <a:r>
              <a:rPr lang="en-US" altLang="zh-TW" sz="2800" dirty="0" smtClean="0"/>
              <a:t>)</a:t>
            </a:r>
            <a:r>
              <a:rPr lang="en-US" altLang="zh-TW" sz="2800" b="1" dirty="0" smtClean="0"/>
              <a:t> </a:t>
            </a:r>
            <a:r>
              <a:rPr lang="zh-TW" altLang="en-US" sz="2800" dirty="0" smtClean="0"/>
              <a:t>利潤機會。</a:t>
            </a:r>
            <a:endParaRPr lang="en-US" altLang="zh-TW" sz="2800" dirty="0" smtClean="0"/>
          </a:p>
          <a:p>
            <a:pPr>
              <a:lnSpc>
                <a:spcPct val="120000"/>
              </a:lnSpc>
            </a:pPr>
            <a:endParaRPr lang="zh-TW" altLang="en-US" sz="2800" dirty="0" smtClean="0"/>
          </a:p>
          <a:p>
            <a:pPr>
              <a:lnSpc>
                <a:spcPct val="120000"/>
              </a:lnSpc>
            </a:pPr>
            <a:endParaRPr lang="zh-TW" altLang="en-US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32</a:t>
            </a:fld>
            <a:endParaRPr lang="en-US" altLang="zh-TW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45624" cy="1263948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04-5</a:t>
            </a:r>
            <a:r>
              <a:rPr lang="zh-TW" altLang="en-US" sz="4000" dirty="0" smtClean="0">
                <a:solidFill>
                  <a:srgbClr val="7030A0"/>
                </a:solidFill>
              </a:rPr>
              <a:t>  </a:t>
            </a:r>
            <a:r>
              <a:rPr lang="zh-TW" altLang="en-US" sz="4000" dirty="0" smtClean="0">
                <a:solidFill>
                  <a:srgbClr val="7030A0"/>
                </a:solidFill>
                <a:latin typeface="新細明體" charset="-120"/>
              </a:rPr>
              <a:t>柯</a:t>
            </a:r>
            <a:r>
              <a:rPr lang="zh-TW" altLang="en-US" sz="4000" dirty="0" smtClean="0">
                <a:solidFill>
                  <a:srgbClr val="7030A0"/>
                </a:solidFill>
                <a:latin typeface="新細明體" charset="-120"/>
              </a:rPr>
              <a:t>芝</a:t>
            </a:r>
            <a:r>
              <a:rPr lang="zh-TW" altLang="en-US" sz="4000" dirty="0" smtClean="0">
                <a:solidFill>
                  <a:srgbClr val="7030A0"/>
                </a:solidFill>
                <a:latin typeface="新細明體" charset="-120"/>
              </a:rPr>
              <a:t>納</a:t>
            </a:r>
            <a:r>
              <a:rPr lang="zh-TW" altLang="en-US" sz="4000" dirty="0" smtClean="0">
                <a:solidFill>
                  <a:srgbClr val="7030A0"/>
                </a:solidFill>
                <a:latin typeface="新細明體" charset="-120"/>
              </a:rPr>
              <a:t>的</a:t>
            </a:r>
            <a:r>
              <a:rPr lang="zh-TW" altLang="en-US" sz="4000" dirty="0" smtClean="0">
                <a:solidFill>
                  <a:srgbClr val="7030A0"/>
                </a:solidFill>
              </a:rPr>
              <a:t>創</a:t>
            </a:r>
            <a:r>
              <a:rPr lang="zh-TW" altLang="en-US" sz="4000" b="1" dirty="0" smtClean="0">
                <a:solidFill>
                  <a:srgbClr val="7030A0"/>
                </a:solidFill>
                <a:latin typeface="新細明體" charset="-120"/>
              </a:rPr>
              <a:t>業家之</a:t>
            </a:r>
            <a:r>
              <a:rPr lang="zh-TW" altLang="en-US" sz="4000" dirty="0" smtClean="0">
                <a:solidFill>
                  <a:srgbClr val="7030A0"/>
                </a:solidFill>
              </a:rPr>
              <a:t>警覺</a:t>
            </a:r>
            <a:endParaRPr lang="zh-TW" altLang="en-US" sz="4000" b="1" dirty="0">
              <a:solidFill>
                <a:srgbClr val="7030A0"/>
              </a:solidFill>
              <a:latin typeface="新細明體" charset="-120"/>
            </a:endParaRP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975798" cy="4894981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dirty="0" smtClean="0"/>
              <a:t>兩種警覺：</a:t>
            </a:r>
            <a:endParaRPr lang="zh-TW" altLang="en-US" dirty="0"/>
          </a:p>
          <a:p>
            <a:pPr marL="990600" lvl="1" indent="-533400">
              <a:buClr>
                <a:srgbClr val="006600"/>
              </a:buClr>
            </a:pPr>
            <a:r>
              <a:rPr lang="zh-TW" altLang="en-US" dirty="0"/>
              <a:t>後顧型</a:t>
            </a:r>
            <a:r>
              <a:rPr lang="zh-TW" altLang="en-US" dirty="0" smtClean="0"/>
              <a:t>警覺：</a:t>
            </a:r>
            <a:r>
              <a:rPr lang="zh-TW" altLang="en-US" dirty="0" smtClean="0">
                <a:sym typeface="Wingdings" pitchFamily="2" charset="2"/>
              </a:rPr>
              <a:t>（遠雄的廠辦建設）</a:t>
            </a:r>
            <a:endParaRPr lang="en-US" altLang="zh-TW" dirty="0" smtClean="0"/>
          </a:p>
          <a:p>
            <a:pPr marL="990600" lvl="1" indent="-533400">
              <a:buClr>
                <a:srgbClr val="006600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創業家從科技與制度的變動已嗅出未來均衡的所在。</a:t>
            </a:r>
            <a:endParaRPr lang="en-US" altLang="zh-TW" sz="2400" dirty="0" smtClean="0"/>
          </a:p>
          <a:p>
            <a:pPr marL="990600" lvl="1" indent="-533400">
              <a:buClr>
                <a:srgbClr val="006600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他們不會</a:t>
            </a:r>
            <a:r>
              <a:rPr lang="zh-TW" altLang="en-US" sz="2400" dirty="0"/>
              <a:t>一步就達到新均衡</a:t>
            </a:r>
            <a:r>
              <a:rPr lang="zh-TW" altLang="en-US" sz="2400" dirty="0" smtClean="0"/>
              <a:t>，一步接續</a:t>
            </a:r>
            <a:r>
              <a:rPr lang="zh-TW" altLang="en-US" sz="2400" dirty="0"/>
              <a:t>出下一步。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 startAt="2"/>
            </a:pPr>
            <a:r>
              <a:rPr lang="zh-TW" altLang="en-US" dirty="0"/>
              <a:t>前瞻型警覺</a:t>
            </a:r>
            <a:r>
              <a:rPr lang="zh-TW" altLang="en-US" dirty="0" smtClean="0"/>
              <a:t>：</a:t>
            </a:r>
            <a:r>
              <a:rPr lang="zh-TW" altLang="en-US" dirty="0" smtClean="0">
                <a:sym typeface="Wingdings" pitchFamily="2" charset="2"/>
              </a:rPr>
              <a:t>（遠雄</a:t>
            </a:r>
            <a:r>
              <a:rPr lang="zh-TW" altLang="en-US" dirty="0" smtClean="0">
                <a:sym typeface="Wingdings" pitchFamily="2" charset="2"/>
              </a:rPr>
              <a:t>的內湖科技園區）</a:t>
            </a:r>
            <a:endParaRPr lang="en-US" altLang="zh-TW" dirty="0" smtClean="0"/>
          </a:p>
          <a:p>
            <a:pPr marL="990600" lvl="1" indent="-533400">
              <a:buClr>
                <a:srgbClr val="006600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創業家描繪出未來，然後構思一個新的均衡。</a:t>
            </a:r>
            <a:endParaRPr lang="en-US" altLang="zh-TW" sz="2400" dirty="0" smtClean="0"/>
          </a:p>
          <a:p>
            <a:pPr marL="990600" lvl="1" indent="-533400">
              <a:buClr>
                <a:srgbClr val="006600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新的均衡只是</a:t>
            </a:r>
            <a:r>
              <a:rPr lang="zh-TW" altLang="en-US" sz="2400" dirty="0"/>
              <a:t>一種可能</a:t>
            </a:r>
            <a:r>
              <a:rPr lang="zh-TW" altLang="en-US" sz="2400" dirty="0" smtClean="0"/>
              <a:t>，必須結合被</a:t>
            </a:r>
            <a:r>
              <a:rPr lang="zh-TW" altLang="en-US" sz="2400" dirty="0"/>
              <a:t>後繼</a:t>
            </a:r>
            <a:r>
              <a:rPr lang="zh-TW" altLang="en-US" sz="2400" dirty="0" smtClean="0"/>
              <a:t>的創業</a:t>
            </a:r>
            <a:r>
              <a:rPr lang="zh-TW" altLang="en-US" sz="2400" dirty="0"/>
              <a:t>家共同塑造出來的。</a:t>
            </a:r>
          </a:p>
          <a:p>
            <a:pPr marL="609600" indent="-609600"/>
            <a:r>
              <a:rPr lang="zh-TW" altLang="en-US" sz="2800" dirty="0" smtClean="0"/>
              <a:t>創業</a:t>
            </a:r>
            <a:r>
              <a:rPr lang="zh-TW" altLang="en-US" sz="2800" dirty="0"/>
              <a:t>家的活動帶來經濟成長，而所得的增加帶來新的企業機會。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33</a:t>
            </a:fld>
            <a:endParaRPr lang="en-US" altLang="zh-TW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05.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遞增報酬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34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843808" y="2708920"/>
            <a:ext cx="5472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持續的經濟成長來自於內生力量。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05-1 </a:t>
            </a:r>
            <a:r>
              <a:rPr lang="zh-TW" altLang="en-US" sz="4000" dirty="0" smtClean="0">
                <a:solidFill>
                  <a:srgbClr val="7030A0"/>
                </a:solidFill>
              </a:rPr>
              <a:t> 連續的一次性經濟成長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35</a:t>
            </a:fld>
            <a:endParaRPr lang="en-US" altLang="zh-TW"/>
          </a:p>
        </p:txBody>
      </p:sp>
      <p:cxnSp>
        <p:nvCxnSpPr>
          <p:cNvPr id="8" name="直線單箭頭接點 7"/>
          <p:cNvCxnSpPr/>
          <p:nvPr/>
        </p:nvCxnSpPr>
        <p:spPr>
          <a:xfrm>
            <a:off x="2483768" y="4797152"/>
            <a:ext cx="3888432" cy="72008"/>
          </a:xfrm>
          <a:prstGeom prst="straightConnector1">
            <a:avLst/>
          </a:prstGeom>
          <a:ln w="444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6588224" y="4581128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資本財數量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1619672" y="141277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產出數量</a:t>
            </a:r>
            <a:endParaRPr lang="zh-TW" altLang="en-US" dirty="0"/>
          </a:p>
        </p:txBody>
      </p:sp>
      <p:sp>
        <p:nvSpPr>
          <p:cNvPr id="12" name="弧形 11"/>
          <p:cNvSpPr/>
          <p:nvPr/>
        </p:nvSpPr>
        <p:spPr>
          <a:xfrm rot="16200000">
            <a:off x="3636898" y="2203862"/>
            <a:ext cx="2878314" cy="5184574"/>
          </a:xfrm>
          <a:prstGeom prst="arc">
            <a:avLst>
              <a:gd name="adj1" fmla="val 16200000"/>
              <a:gd name="adj2" fmla="val 20459590"/>
            </a:avLst>
          </a:prstGeom>
          <a:ln w="508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3" name="弧形 12"/>
          <p:cNvSpPr/>
          <p:nvPr/>
        </p:nvSpPr>
        <p:spPr>
          <a:xfrm rot="16200000">
            <a:off x="4391979" y="2168861"/>
            <a:ext cx="1512168" cy="5184574"/>
          </a:xfrm>
          <a:prstGeom prst="arc">
            <a:avLst>
              <a:gd name="adj1" fmla="val 16200000"/>
              <a:gd name="adj2" fmla="val 17504119"/>
            </a:avLst>
          </a:prstGeom>
          <a:ln w="508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7" name="弧形 16"/>
          <p:cNvSpPr/>
          <p:nvPr/>
        </p:nvSpPr>
        <p:spPr>
          <a:xfrm rot="16200000">
            <a:off x="3132842" y="1843822"/>
            <a:ext cx="3886426" cy="5184574"/>
          </a:xfrm>
          <a:prstGeom prst="arc">
            <a:avLst>
              <a:gd name="adj1" fmla="val 16200000"/>
              <a:gd name="adj2" fmla="val 21194222"/>
            </a:avLst>
          </a:prstGeom>
          <a:ln w="508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8" name="弧形 17"/>
          <p:cNvSpPr/>
          <p:nvPr/>
        </p:nvSpPr>
        <p:spPr>
          <a:xfrm rot="16200000">
            <a:off x="3887923" y="2240869"/>
            <a:ext cx="2376264" cy="5184574"/>
          </a:xfrm>
          <a:prstGeom prst="arc">
            <a:avLst>
              <a:gd name="adj1" fmla="val 16200000"/>
              <a:gd name="adj2" fmla="val 19324482"/>
            </a:avLst>
          </a:prstGeom>
          <a:ln w="508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cxnSp>
        <p:nvCxnSpPr>
          <p:cNvPr id="7" name="直線單箭頭接點 6"/>
          <p:cNvCxnSpPr/>
          <p:nvPr/>
        </p:nvCxnSpPr>
        <p:spPr>
          <a:xfrm flipV="1">
            <a:off x="2483768" y="2060848"/>
            <a:ext cx="0" cy="2736304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弧形 13"/>
          <p:cNvSpPr/>
          <p:nvPr/>
        </p:nvSpPr>
        <p:spPr>
          <a:xfrm rot="6249549">
            <a:off x="-1548176" y="-1736537"/>
            <a:ext cx="5695025" cy="7259794"/>
          </a:xfrm>
          <a:prstGeom prst="arc">
            <a:avLst>
              <a:gd name="adj1" fmla="val 15933238"/>
              <a:gd name="adj2" fmla="val 19437433"/>
            </a:avLst>
          </a:prstGeom>
          <a:ln w="539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1"/>
            <a:ext cx="7848872" cy="396043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工業革命起源於</a:t>
            </a:r>
            <a:r>
              <a:rPr lang="zh-TW" altLang="en-US" sz="2800" dirty="0" smtClean="0"/>
              <a:t>偷懶：專業化</a:t>
            </a:r>
            <a:r>
              <a:rPr lang="zh-TW" altLang="en-US" sz="2800" dirty="0" smtClean="0"/>
              <a:t>帶來單調的工作，有利於熟練的個人發明資本</a:t>
            </a:r>
            <a:r>
              <a:rPr lang="zh-TW" altLang="en-US" sz="2800" dirty="0" smtClean="0"/>
              <a:t>財，取代重複工作。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成長起源於</a:t>
            </a:r>
            <a:r>
              <a:rPr lang="zh-TW" altLang="en-US" sz="2800" dirty="0" smtClean="0"/>
              <a:t>技術的擴散</a:t>
            </a:r>
            <a:r>
              <a:rPr lang="zh-TW" altLang="en-US" sz="2800" dirty="0" smtClean="0"/>
              <a:t>：個人</a:t>
            </a:r>
            <a:r>
              <a:rPr lang="zh-TW" altLang="en-US" sz="2800" dirty="0" smtClean="0"/>
              <a:t>知識</a:t>
            </a:r>
            <a:r>
              <a:rPr lang="zh-TW" altLang="en-US" sz="2800" dirty="0" smtClean="0"/>
              <a:t>內</a:t>
            </a:r>
            <a:r>
              <a:rPr lang="zh-TW" altLang="en-US" sz="2800" dirty="0" smtClean="0"/>
              <a:t>嵌到資本</a:t>
            </a:r>
            <a:r>
              <a:rPr lang="zh-TW" altLang="en-US" sz="2800" dirty="0" smtClean="0"/>
              <a:t>財後，其擴散引發正</a:t>
            </a:r>
            <a:r>
              <a:rPr lang="zh-TW" altLang="en-US" sz="2800" dirty="0" smtClean="0"/>
              <a:t>外部性。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endParaRPr lang="en-US" altLang="zh-TW" sz="2800" dirty="0" smtClean="0"/>
          </a:p>
          <a:p>
            <a:pPr>
              <a:lnSpc>
                <a:spcPct val="150000"/>
              </a:lnSpc>
            </a:pP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05-2 </a:t>
            </a:r>
            <a:r>
              <a:rPr lang="zh-TW" altLang="en-US" sz="4000" dirty="0" smtClean="0">
                <a:solidFill>
                  <a:srgbClr val="7030A0"/>
                </a:solidFill>
              </a:rPr>
              <a:t> 資本財帶來的技術擴散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704856" cy="4886003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800" dirty="0" smtClean="0"/>
              <a:t>Paul </a:t>
            </a:r>
            <a:r>
              <a:rPr lang="en-US" altLang="zh-TW" sz="2800" dirty="0" err="1" smtClean="0"/>
              <a:t>Romer</a:t>
            </a:r>
            <a:r>
              <a:rPr lang="zh-TW" altLang="en-US" sz="2800" dirty="0" smtClean="0"/>
              <a:t>：廠商的研究發展具有兩層意義：</a:t>
            </a:r>
            <a:endParaRPr lang="en-US" altLang="zh-TW" sz="2800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/>
              <a:t>在專利到期或技術遭山寨之前，研究發展的超額利潤對廠商具有誘因。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/>
              <a:t>藉由成果（通常是商品）的擴散，廠商的研發具有正的外部性。</a:t>
            </a:r>
            <a:endParaRPr lang="en-US" altLang="zh-TW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800" dirty="0" smtClean="0"/>
              <a:t>R. Lucas</a:t>
            </a:r>
            <a:r>
              <a:rPr lang="zh-TW" altLang="en-US" sz="2800" dirty="0" smtClean="0"/>
              <a:t>：現場作業員工的做中學過程亦會產生出 技術上的正的外部性。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05-3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研究發展的正外部性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37</a:t>
            </a:fld>
            <a:endParaRPr lang="en-US" altLang="zh-TW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704856" cy="488600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勞動力與資本財的互補可以提高生產，但其效果也會邊際遞減。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資本財與資本財的互補，可以藉著創造接近</a:t>
            </a:r>
            <a:r>
              <a:rPr lang="en-US" altLang="zh-TW" sz="2800" dirty="0" smtClean="0"/>
              <a:t>N</a:t>
            </a:r>
            <a:r>
              <a:rPr lang="en-US" altLang="zh-TW" sz="2800" baseline="50000" dirty="0" smtClean="0"/>
              <a:t>2</a:t>
            </a:r>
            <a:r>
              <a:rPr lang="zh-TW" altLang="en-US" sz="2800" baseline="50000" dirty="0" smtClean="0"/>
              <a:t> </a:t>
            </a:r>
            <a:r>
              <a:rPr lang="zh-TW" altLang="en-US" sz="2800" dirty="0" smtClean="0"/>
              <a:t>種類之新商品，形成遞增報酬現象。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在資本財互補效果下，新資本財可經由網路效果產生巨大的正外部性。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05-4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資本財互補效果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38</a:t>
            </a:fld>
            <a:endParaRPr lang="en-US" altLang="zh-TW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704856" cy="4886003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經濟成長的主要驅動力：</a:t>
            </a:r>
            <a:endParaRPr lang="en-US" altLang="zh-TW" sz="2800" dirty="0" smtClean="0"/>
          </a:p>
          <a:p>
            <a:pPr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/>
              <a:t>米塞斯</a:t>
            </a:r>
            <a:r>
              <a:rPr lang="zh-TW" altLang="en-US" sz="2800" dirty="0" smtClean="0"/>
              <a:t>：利潤</a:t>
            </a:r>
            <a:r>
              <a:rPr lang="zh-TW" altLang="en-US" sz="2800" dirty="0" smtClean="0"/>
              <a:t>引導創業家精神的發揮。</a:t>
            </a:r>
            <a:endParaRPr lang="en-US" altLang="zh-TW" sz="2800" dirty="0" smtClean="0"/>
          </a:p>
          <a:p>
            <a:pPr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/>
              <a:t>海耶克：個人知識的分工與利用。</a:t>
            </a:r>
            <a:endParaRPr lang="en-US" altLang="zh-TW" sz="28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zh-TW" altLang="en-US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05-5 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回歸奧地利學派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39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01.</a:t>
            </a:r>
            <a:r>
              <a:rPr lang="zh-TW" altLang="en-US" dirty="0" smtClean="0">
                <a:solidFill>
                  <a:srgbClr val="FF0000"/>
                </a:solidFill>
              </a:rPr>
              <a:t>  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問題的緣起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411760" y="2708920"/>
            <a:ext cx="6408712" cy="2572338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當一個人</a:t>
            </a:r>
            <a:r>
              <a:rPr lang="zh-TW" altLang="en-US" sz="2800" dirty="0" smtClean="0">
                <a:ea typeface="標楷體" pitchFamily="65" charset="-120"/>
              </a:rPr>
              <a:t>想到經濟成長問題後，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就</a:t>
            </a:r>
            <a:r>
              <a:rPr lang="zh-TW" altLang="en-US" sz="2800" dirty="0" smtClean="0">
                <a:ea typeface="標楷體" pitchFamily="65" charset="-120"/>
              </a:rPr>
              <a:t>無法再去</a:t>
            </a:r>
            <a:r>
              <a:rPr lang="zh-TW" altLang="en-US" sz="2800" dirty="0" smtClean="0">
                <a:ea typeface="標楷體" pitchFamily="65" charset="-120"/>
              </a:rPr>
              <a:t>思考其他的經濟問題了。 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en-US" altLang="zh-TW" sz="2800" dirty="0" smtClean="0">
                <a:ea typeface="標楷體" pitchFamily="65" charset="-120"/>
              </a:rPr>
              <a:t>(R. Lucas)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</a:rPr>
              <a:t>06.</a:t>
            </a:r>
            <a:r>
              <a:rPr lang="zh-TW" altLang="en-US" dirty="0" smtClean="0">
                <a:solidFill>
                  <a:srgbClr val="D1253E"/>
                </a:solidFill>
              </a:rPr>
              <a:t>  </a:t>
            </a:r>
            <a:r>
              <a:rPr lang="zh-TW" altLang="en-US" dirty="0" smtClean="0">
                <a:solidFill>
                  <a:srgbClr val="D1253E"/>
                </a:solidFill>
                <a:latin typeface="標楷體" pitchFamily="65" charset="-120"/>
                <a:ea typeface="標楷體" pitchFamily="65" charset="-120"/>
              </a:rPr>
              <a:t>市場與利潤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40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843808" y="2708920"/>
            <a:ext cx="5472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米塞斯：利潤引導創業家精神的發揮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06-1  </a:t>
            </a:r>
            <a:r>
              <a:rPr lang="zh-TW" altLang="en-US" sz="4000" dirty="0" smtClean="0">
                <a:solidFill>
                  <a:srgbClr val="7030A0"/>
                </a:solidFill>
              </a:rPr>
              <a:t>米塞斯</a:t>
            </a:r>
            <a:r>
              <a:rPr lang="zh-TW" altLang="en-US" sz="4000" b="1" dirty="0" smtClean="0">
                <a:solidFill>
                  <a:srgbClr val="7030A0"/>
                </a:solidFill>
                <a:latin typeface="新細明體" charset="-120"/>
              </a:rPr>
              <a:t>的創業</a:t>
            </a:r>
            <a:r>
              <a:rPr lang="zh-TW" altLang="en-US" sz="4000" b="1" dirty="0">
                <a:solidFill>
                  <a:srgbClr val="7030A0"/>
                </a:solidFill>
                <a:latin typeface="新細明體" charset="-120"/>
              </a:rPr>
              <a:t>家精神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867402" cy="460647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dirty="0" smtClean="0"/>
              <a:t>他傳承賽伊，認為創業家</a:t>
            </a:r>
            <a:r>
              <a:rPr lang="zh-TW" altLang="en-US" sz="2800" dirty="0"/>
              <a:t>不是資本家，是冒風險、賺取利潤。</a:t>
            </a:r>
          </a:p>
          <a:p>
            <a:pPr>
              <a:lnSpc>
                <a:spcPct val="130000"/>
              </a:lnSpc>
            </a:pPr>
            <a:r>
              <a:rPr lang="zh-TW" altLang="en-US" sz="2800" dirty="0" smtClean="0"/>
              <a:t>創</a:t>
            </a:r>
            <a:r>
              <a:rPr lang="zh-TW" altLang="en-US" sz="2800" dirty="0" smtClean="0">
                <a:latin typeface="新細明體" charset="-120"/>
              </a:rPr>
              <a:t>業家就像每一位行動人，總是</a:t>
            </a:r>
            <a:r>
              <a:rPr lang="zh-TW" altLang="en-US" sz="2800" b="1" dirty="0" smtClean="0">
                <a:solidFill>
                  <a:srgbClr val="FF3300"/>
                </a:solidFill>
                <a:latin typeface="新細明體" charset="-120"/>
              </a:rPr>
              <a:t>投機者</a:t>
            </a:r>
            <a:r>
              <a:rPr lang="zh-TW" altLang="en-US" sz="2800" dirty="0" smtClean="0">
                <a:latin typeface="新細明體" charset="-120"/>
              </a:rPr>
              <a:t>。但他對消費者未來需要的預測能人比別人強，而這者也是他的利潤來源。</a:t>
            </a:r>
            <a:endParaRPr lang="zh-TW" altLang="en-US" sz="2800" dirty="0" smtClean="0"/>
          </a:p>
          <a:p>
            <a:pPr>
              <a:lnSpc>
                <a:spcPct val="130000"/>
              </a:lnSpc>
            </a:pPr>
            <a:r>
              <a:rPr lang="zh-TW" altLang="en-US" sz="2800" dirty="0" smtClean="0"/>
              <a:t>他</a:t>
            </a:r>
            <a:r>
              <a:rPr lang="zh-TW" altLang="en-US" sz="2800" dirty="0" smtClean="0"/>
              <a:t>修正賽伊的遺憾，認為每</a:t>
            </a:r>
            <a:r>
              <a:rPr lang="zh-TW" altLang="en-US" sz="2800" dirty="0"/>
              <a:t>個行動人都</a:t>
            </a:r>
            <a:r>
              <a:rPr lang="zh-TW" altLang="en-US" sz="2800" dirty="0" smtClean="0"/>
              <a:t>具有創業</a:t>
            </a:r>
            <a:r>
              <a:rPr lang="zh-TW" altLang="en-US" sz="2800" dirty="0"/>
              <a:t>家精神，</a:t>
            </a:r>
            <a:r>
              <a:rPr lang="zh-TW" altLang="en-US" sz="2800" dirty="0" smtClean="0"/>
              <a:t>雖然日常看到的創業家多是成功</a:t>
            </a:r>
            <a:r>
              <a:rPr lang="zh-TW" altLang="en-US" sz="2800" dirty="0"/>
              <a:t>者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41</a:t>
            </a:fld>
            <a:endParaRPr lang="en-US" altLang="zh-TW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8952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06-2  </a:t>
            </a:r>
            <a:r>
              <a:rPr lang="zh-TW" altLang="en-US" sz="4000" dirty="0" smtClean="0">
                <a:solidFill>
                  <a:srgbClr val="7030A0"/>
                </a:solidFill>
              </a:rPr>
              <a:t>蘭德與</a:t>
            </a:r>
            <a:r>
              <a:rPr lang="en-US" altLang="zh-TW" sz="4000" dirty="0" smtClean="0">
                <a:solidFill>
                  <a:srgbClr val="7030A0"/>
                </a:solidFill>
              </a:rPr>
              <a:t>《</a:t>
            </a:r>
            <a:r>
              <a:rPr lang="zh-TW" altLang="en-US" sz="4000" dirty="0" smtClean="0">
                <a:solidFill>
                  <a:srgbClr val="7030A0"/>
                </a:solidFill>
              </a:rPr>
              <a:t>阿</a:t>
            </a:r>
            <a:r>
              <a:rPr lang="zh-TW" altLang="en-US" sz="4000" dirty="0">
                <a:solidFill>
                  <a:srgbClr val="7030A0"/>
                </a:solidFill>
              </a:rPr>
              <a:t>特拉斯聳</a:t>
            </a:r>
            <a:r>
              <a:rPr lang="zh-TW" altLang="en-US" sz="4000" dirty="0" smtClean="0">
                <a:solidFill>
                  <a:srgbClr val="7030A0"/>
                </a:solidFill>
              </a:rPr>
              <a:t>聳肩</a:t>
            </a:r>
            <a:r>
              <a:rPr lang="en-US" altLang="zh-TW" sz="4000" dirty="0" smtClean="0">
                <a:solidFill>
                  <a:srgbClr val="7030A0"/>
                </a:solidFill>
              </a:rPr>
              <a:t>》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7992888" cy="4718149"/>
          </a:xfrm>
        </p:spPr>
        <p:txBody>
          <a:bodyPr/>
          <a:lstStyle/>
          <a:p>
            <a:r>
              <a:rPr lang="zh-TW" altLang="en-US" sz="2800" dirty="0" smtClean="0"/>
              <a:t>沒有創業家市場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sz="2400" dirty="0" smtClean="0"/>
              <a:t>創業家</a:t>
            </a:r>
            <a:r>
              <a:rPr lang="zh-TW" altLang="en-US" sz="2400" dirty="0" smtClean="0"/>
              <a:t>也</a:t>
            </a:r>
            <a:r>
              <a:rPr lang="zh-TW" altLang="en-US" sz="2400" dirty="0" smtClean="0"/>
              <a:t>擁有某些內嵌知識，但不屬於投入因素。</a:t>
            </a:r>
            <a:endParaRPr lang="en-US" altLang="zh-TW" sz="2400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sz="2400" dirty="0" smtClean="0"/>
              <a:t>沒有創業家市場，因為創業家無法受雇餘人；受雇於人就成為職業經理人。</a:t>
            </a:r>
            <a:endParaRPr lang="en-US" altLang="zh-TW" sz="2400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sz="2400" dirty="0" smtClean="0"/>
              <a:t>他對經營結果概括承受</a:t>
            </a:r>
            <a:r>
              <a:rPr lang="zh-TW" altLang="en-US" sz="2400" dirty="0" smtClean="0"/>
              <a:t>，可能</a:t>
            </a:r>
            <a:r>
              <a:rPr lang="zh-TW" altLang="en-US" sz="2400" dirty="0" smtClean="0"/>
              <a:t>拿到負利潤（虧損）。</a:t>
            </a:r>
            <a:endParaRPr lang="en-US" altLang="zh-TW" sz="2400" dirty="0" smtClean="0"/>
          </a:p>
          <a:p>
            <a:pPr marL="609600" indent="-609600"/>
            <a:r>
              <a:rPr lang="en-US" altLang="zh-TW" sz="2800" dirty="0" err="1" smtClean="0"/>
              <a:t>Ayn</a:t>
            </a:r>
            <a:r>
              <a:rPr lang="en-US" altLang="zh-TW" sz="2800" dirty="0" smtClean="0"/>
              <a:t> Rand </a:t>
            </a:r>
            <a:r>
              <a:rPr lang="zh-TW" altLang="en-US" sz="2800" dirty="0" smtClean="0"/>
              <a:t>的名著</a:t>
            </a:r>
            <a:r>
              <a:rPr lang="en-US" altLang="zh-TW" sz="2800" dirty="0" smtClean="0">
                <a:solidFill>
                  <a:srgbClr val="660066"/>
                </a:solidFill>
              </a:rPr>
              <a:t>《</a:t>
            </a:r>
            <a:r>
              <a:rPr lang="zh-TW" altLang="en-US" sz="2800" dirty="0" smtClean="0">
                <a:solidFill>
                  <a:srgbClr val="660066"/>
                </a:solidFill>
              </a:rPr>
              <a:t>阿特拉斯聳聳肩</a:t>
            </a:r>
            <a:r>
              <a:rPr lang="en-US" altLang="zh-TW" sz="2800" dirty="0" smtClean="0">
                <a:solidFill>
                  <a:srgbClr val="660066"/>
                </a:solidFill>
              </a:rPr>
              <a:t>》</a:t>
            </a:r>
            <a:r>
              <a:rPr lang="zh-TW" altLang="en-US" sz="2800" dirty="0" smtClean="0"/>
              <a:t>：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 smtClean="0"/>
              <a:t>創新者是真正被剝削者。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 smtClean="0"/>
              <a:t>我們（創新者）也來個大罷工，看看這世界要如何運轉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 smtClean="0"/>
              <a:t>台北市？</a:t>
            </a:r>
            <a:endParaRPr lang="en-US" altLang="zh-TW" sz="2400" dirty="0" smtClean="0"/>
          </a:p>
          <a:p>
            <a:pPr marL="609600" indent="-609600"/>
            <a:endParaRPr lang="en-US" altLang="zh-TW" sz="2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42</a:t>
            </a:fld>
            <a:endParaRPr lang="en-US" altLang="zh-TW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1268760"/>
            <a:ext cx="7787208" cy="4713387"/>
          </a:xfrm>
        </p:spPr>
        <p:txBody>
          <a:bodyPr/>
          <a:lstStyle/>
          <a:p>
            <a:r>
              <a:rPr lang="zh-TW" altLang="en-US" sz="2800" dirty="0" smtClean="0"/>
              <a:t>制度限制了創業家的作為，也就實質影響了經濟成長。</a:t>
            </a:r>
            <a:endParaRPr lang="en-US" altLang="zh-TW" sz="2800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sz="2400" dirty="0" smtClean="0"/>
              <a:t>台灣</a:t>
            </a:r>
            <a:r>
              <a:rPr lang="zh-TW" altLang="en-US" sz="2400" dirty="0" smtClean="0"/>
              <a:t>在</a:t>
            </a:r>
            <a:r>
              <a:rPr lang="en-US" altLang="zh-TW" sz="2400" dirty="0" smtClean="0"/>
              <a:t>1960</a:t>
            </a:r>
            <a:r>
              <a:rPr lang="zh-TW" altLang="en-US" sz="2400" dirty="0" smtClean="0"/>
              <a:t>年代的自由貿易</a:t>
            </a:r>
            <a:r>
              <a:rPr lang="zh-TW" altLang="en-US" sz="2400" dirty="0" smtClean="0"/>
              <a:t>政策。</a:t>
            </a:r>
            <a:endParaRPr lang="en-US" altLang="zh-TW" sz="2400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sz="2400" dirty="0" smtClean="0"/>
              <a:t>中國</a:t>
            </a:r>
            <a:r>
              <a:rPr lang="zh-TW" altLang="en-US" sz="2400" dirty="0" smtClean="0"/>
              <a:t>在</a:t>
            </a:r>
            <a:r>
              <a:rPr lang="en-US" altLang="zh-TW" sz="2400" dirty="0" smtClean="0"/>
              <a:t>1980</a:t>
            </a:r>
            <a:r>
              <a:rPr lang="zh-TW" altLang="en-US" sz="2400" dirty="0" smtClean="0"/>
              <a:t>年展開的改革開放政策。</a:t>
            </a:r>
            <a:endParaRPr lang="en-US" altLang="zh-TW" sz="2400" dirty="0" smtClean="0"/>
          </a:p>
          <a:p>
            <a:r>
              <a:rPr lang="zh-TW" altLang="en-US" sz="2800" dirty="0" smtClean="0"/>
              <a:t>制度的兩極是自由開放和計畫經濟，其間是不同程度的管制。</a:t>
            </a:r>
            <a:endParaRPr lang="en-US" altLang="zh-TW" sz="2800" dirty="0" smtClean="0"/>
          </a:p>
          <a:p>
            <a:r>
              <a:rPr lang="zh-TW" altLang="en-US" sz="2800" dirty="0" smtClean="0"/>
              <a:t>本節只討論自由開放的市場經濟。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06-3  </a:t>
            </a:r>
            <a:r>
              <a:rPr lang="zh-TW" altLang="en-US" sz="4000" dirty="0" smtClean="0">
                <a:solidFill>
                  <a:srgbClr val="7030A0"/>
                </a:solidFill>
              </a:rPr>
              <a:t>制度作為背景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19058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  <a:latin typeface="+mn-lt"/>
                <a:ea typeface="+mn-ea"/>
              </a:rPr>
              <a:t>06-4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市場作為一種平台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488832" cy="4608512"/>
          </a:xfrm>
        </p:spPr>
        <p:txBody>
          <a:bodyPr/>
          <a:lstStyle/>
          <a:p>
            <a:pPr marL="609600" indent="-609600" eaLnBrk="1" hangingPunct="1">
              <a:buSzTx/>
            </a:pPr>
            <a:r>
              <a:rPr lang="zh-TW" altLang="en-US" dirty="0" smtClean="0"/>
              <a:t>平台（</a:t>
            </a:r>
            <a:r>
              <a:rPr lang="en-US" altLang="zh-TW" dirty="0" smtClean="0"/>
              <a:t>platform</a:t>
            </a:r>
            <a:r>
              <a:rPr lang="zh-TW" altLang="en-US" dirty="0" smtClean="0"/>
              <a:t>）的意義：</a:t>
            </a:r>
          </a:p>
          <a:p>
            <a:pPr marL="990600" lvl="1" indent="-533400" eaLnBrk="1" hangingPunct="1">
              <a:buSzTx/>
            </a:pPr>
            <a:r>
              <a:rPr lang="zh-TW" altLang="en-US" dirty="0" smtClean="0"/>
              <a:t>多方相容的設施</a:t>
            </a:r>
          </a:p>
          <a:p>
            <a:pPr marL="990600" lvl="1" indent="-533400" eaLnBrk="1" hangingPunct="1">
              <a:buSzTx/>
            </a:pPr>
            <a:r>
              <a:rPr lang="zh-TW" altLang="en-US" dirty="0" smtClean="0"/>
              <a:t>進入者並列競爭</a:t>
            </a:r>
          </a:p>
          <a:p>
            <a:pPr marL="609600" indent="-609600" eaLnBrk="1" hangingPunct="1">
              <a:buClr>
                <a:srgbClr val="000099"/>
              </a:buClr>
              <a:buSzTx/>
            </a:pPr>
            <a:r>
              <a:rPr lang="zh-TW" altLang="en-US" dirty="0" smtClean="0"/>
              <a:t>市場作為</a:t>
            </a:r>
            <a:r>
              <a:rPr lang="zh-TW" altLang="en-US" b="1" dirty="0" smtClean="0"/>
              <a:t>交易平台</a:t>
            </a:r>
            <a:r>
              <a:rPr lang="zh-TW" altLang="en-US" dirty="0" smtClean="0"/>
              <a:t>：</a:t>
            </a:r>
          </a:p>
          <a:p>
            <a:pPr marL="990600" lvl="1" indent="-533400" eaLnBrk="1" hangingPunct="1">
              <a:buClr>
                <a:srgbClr val="000099"/>
              </a:buClr>
              <a:buSzTx/>
            </a:pPr>
            <a:r>
              <a:rPr lang="zh-TW" altLang="en-US" dirty="0" smtClean="0"/>
              <a:t>自由進出</a:t>
            </a:r>
            <a:endParaRPr lang="en-US" altLang="zh-TW" dirty="0" smtClean="0"/>
          </a:p>
          <a:p>
            <a:pPr marL="990600" lvl="1" indent="-533400" eaLnBrk="1" hangingPunct="1">
              <a:buClr>
                <a:srgbClr val="000099"/>
              </a:buClr>
              <a:buSzTx/>
            </a:pPr>
            <a:r>
              <a:rPr lang="zh-TW" altLang="en-US" dirty="0" smtClean="0"/>
              <a:t>自由的商業模式</a:t>
            </a:r>
            <a:endParaRPr lang="en-US" altLang="zh-TW" dirty="0" smtClean="0"/>
          </a:p>
          <a:p>
            <a:pPr marL="990600" lvl="1" indent="-533400" eaLnBrk="1" hangingPunct="1">
              <a:buClr>
                <a:srgbClr val="000099"/>
              </a:buClr>
              <a:buSzTx/>
            </a:pPr>
            <a:r>
              <a:rPr lang="zh-TW" altLang="en-US" dirty="0" smtClean="0"/>
              <a:t>共同約定的行為規則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44</a:t>
            </a:fld>
            <a:endParaRPr lang="en-US" altLang="zh-TW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19058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  <a:latin typeface="+mn-lt"/>
                <a:ea typeface="+mn-ea"/>
              </a:rPr>
              <a:t>06-5  </a:t>
            </a:r>
            <a:r>
              <a:rPr lang="zh-TW" altLang="en-US" sz="4000" dirty="0" smtClean="0">
                <a:solidFill>
                  <a:srgbClr val="7030A0"/>
                </a:solidFill>
              </a:rPr>
              <a:t>個人行動的相互預期</a:t>
            </a:r>
            <a:endParaRPr lang="zh-TW" altLang="en-US" sz="4000" b="1" dirty="0" smtClean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416824" cy="4608512"/>
          </a:xfrm>
        </p:spPr>
        <p:txBody>
          <a:bodyPr/>
          <a:lstStyle/>
          <a:p>
            <a:pPr marL="533400" lvl="1" indent="-5334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3200" dirty="0" smtClean="0"/>
              <a:t>共同行為規則</a:t>
            </a:r>
            <a:r>
              <a:rPr lang="zh-TW" altLang="en-US" sz="3200" dirty="0" smtClean="0">
                <a:solidFill>
                  <a:srgbClr val="7030A0"/>
                </a:solidFill>
              </a:rPr>
              <a:t>之意義在於：</a:t>
            </a:r>
            <a:endParaRPr lang="zh-TW" altLang="en-US" sz="3200" dirty="0" smtClean="0"/>
          </a:p>
          <a:p>
            <a:pPr marL="533400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 smtClean="0"/>
              <a:t>個人對其行動之計畫與其行動，必須建立在對他人行動之計畫與行動的</a:t>
            </a:r>
            <a:r>
              <a:rPr lang="zh-TW" altLang="en-US" sz="2800" b="1" dirty="0" smtClean="0"/>
              <a:t>預期</a:t>
            </a:r>
            <a:r>
              <a:rPr lang="zh-TW" altLang="en-US" sz="2800" dirty="0" smtClean="0"/>
              <a:t>上。</a:t>
            </a:r>
          </a:p>
          <a:p>
            <a:pPr marL="533400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 smtClean="0"/>
              <a:t>個人的計畫與行動的實現，必須</a:t>
            </a:r>
            <a:r>
              <a:rPr lang="zh-TW" altLang="en-US" sz="2800" b="1" dirty="0" smtClean="0"/>
              <a:t>仰賴</a:t>
            </a:r>
            <a:r>
              <a:rPr lang="zh-TW" altLang="en-US" sz="2800" dirty="0" smtClean="0"/>
              <a:t>他人的計畫與行動的實現。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00099"/>
              </a:buClr>
              <a:buSzTx/>
            </a:pPr>
            <a:endParaRPr lang="zh-TW" altLang="en-US" dirty="0" smtClean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45</a:t>
            </a:fld>
            <a:endParaRPr lang="en-US" altLang="zh-TW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704856" cy="4898603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SzTx/>
            </a:pPr>
            <a:r>
              <a:rPr lang="zh-TW" altLang="en-US" sz="2800" dirty="0" smtClean="0"/>
              <a:t>生產效率：個人在給定資源下的最佳利用表現。</a:t>
            </a:r>
            <a:endParaRPr lang="en-US" altLang="zh-TW" sz="2800" dirty="0" smtClean="0"/>
          </a:p>
          <a:p>
            <a:pPr marL="1066800" lvl="1" indent="-609600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dirty="0" smtClean="0"/>
              <a:t>最佳利用</a:t>
            </a:r>
            <a:r>
              <a:rPr lang="en-US" altLang="zh-TW" dirty="0" smtClean="0"/>
              <a:t>=</a:t>
            </a:r>
            <a:r>
              <a:rPr lang="zh-TW" altLang="en-US" dirty="0" smtClean="0"/>
              <a:t>最大產出。</a:t>
            </a:r>
            <a:endParaRPr lang="en-US" altLang="zh-TW" dirty="0" smtClean="0"/>
          </a:p>
          <a:p>
            <a:pPr marL="609600" indent="-609600">
              <a:lnSpc>
                <a:spcPct val="110000"/>
              </a:lnSpc>
            </a:pPr>
            <a:r>
              <a:rPr lang="zh-TW" altLang="en-US" sz="2800" dirty="0" smtClean="0"/>
              <a:t>經濟效率：社會在給定資源的最佳利用表現。</a:t>
            </a:r>
            <a:endParaRPr lang="en-US" altLang="zh-TW" sz="2800" dirty="0" smtClean="0"/>
          </a:p>
          <a:p>
            <a:pPr marL="1066800" lvl="1" indent="-609600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dirty="0" smtClean="0"/>
              <a:t>最佳利用</a:t>
            </a:r>
            <a:r>
              <a:rPr lang="en-US" altLang="zh-TW" dirty="0" smtClean="0"/>
              <a:t>=Pareto Optimum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609600" indent="-609600">
              <a:lnSpc>
                <a:spcPct val="110000"/>
              </a:lnSpc>
              <a:buSzTx/>
            </a:pPr>
            <a:r>
              <a:rPr lang="zh-TW" altLang="en-US" sz="2800" dirty="0" smtClean="0"/>
              <a:t>動態效率：社會持續的進步。</a:t>
            </a:r>
          </a:p>
          <a:p>
            <a:pPr marL="958850" lvl="1" indent="-609600">
              <a:lnSpc>
                <a:spcPct val="110000"/>
              </a:lnSpc>
              <a:buSzTx/>
              <a:buFont typeface="Arial" pitchFamily="34" charset="0"/>
              <a:buChar char="•"/>
            </a:pPr>
            <a:r>
              <a:rPr lang="zh-TW" altLang="en-US" dirty="0" smtClean="0"/>
              <a:t>進步：效用內容的增加與實現效用之成本的下降。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8952" cy="1268760"/>
          </a:xfrm>
          <a:noFill/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06-6  </a:t>
            </a:r>
            <a:r>
              <a:rPr lang="zh-TW" altLang="en-US" sz="4000" dirty="0" smtClean="0">
                <a:solidFill>
                  <a:srgbClr val="7030A0"/>
                </a:solidFill>
              </a:rPr>
              <a:t>市場機能之一：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經濟效率</a:t>
            </a:r>
            <a:endParaRPr lang="zh-TW" altLang="en-US" sz="4000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46</a:t>
            </a:fld>
            <a:endParaRPr lang="en-US" altLang="zh-TW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99" y="1268760"/>
            <a:ext cx="7632849" cy="4896545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Wingdings" pitchFamily="2" charset="2"/>
              <a:buAutoNum type="arabicParenR"/>
            </a:pPr>
            <a:r>
              <a:rPr lang="zh-TW" altLang="en-US" sz="2800" dirty="0" smtClean="0"/>
              <a:t>個人利潤</a:t>
            </a:r>
            <a:r>
              <a:rPr lang="zh-TW" altLang="en-US" sz="2800" dirty="0" smtClean="0"/>
              <a:t>不必最大，但需要長期正值，否則只好退出市場。</a:t>
            </a:r>
          </a:p>
          <a:p>
            <a:pPr marL="990600" lvl="1" indent="-533400">
              <a:lnSpc>
                <a:spcPct val="110000"/>
              </a:lnSpc>
            </a:pPr>
            <a:r>
              <a:rPr lang="zh-TW" altLang="en-US" sz="2400" dirty="0" smtClean="0"/>
              <a:t>個人尋找到最適合自己的工作。</a:t>
            </a:r>
          </a:p>
          <a:p>
            <a:pPr marL="990600" lvl="1" indent="-533400">
              <a:lnSpc>
                <a:spcPct val="110000"/>
              </a:lnSpc>
            </a:pPr>
            <a:r>
              <a:rPr lang="zh-TW" altLang="en-US" sz="2400" dirty="0" smtClean="0"/>
              <a:t>創意必須經過市場的檢驗。</a:t>
            </a:r>
          </a:p>
          <a:p>
            <a:pPr marL="609600" indent="-6096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利潤的盈虧將強迫個人重新計劃：調整商品的內容、價格、品質。</a:t>
            </a:r>
          </a:p>
          <a:p>
            <a:pPr marL="609600" indent="-6096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任何時點，市場內都有人在調整其計劃。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784976" cy="1268760"/>
          </a:xfrm>
          <a:noFill/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06-7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市場機能之二：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檢驗與淘汰</a:t>
            </a:r>
            <a:endParaRPr lang="zh-TW" altLang="en-US" sz="4000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8952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06-8  </a:t>
            </a:r>
            <a:r>
              <a:rPr lang="zh-TW" altLang="en-US" sz="4000" dirty="0" smtClean="0">
                <a:solidFill>
                  <a:srgbClr val="7030A0"/>
                </a:solidFill>
              </a:rPr>
              <a:t>市場機能之三：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矯正錯誤</a:t>
            </a:r>
            <a:endParaRPr lang="zh-TW" altLang="en-US" sz="4000" b="1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874323" cy="52101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rgbClr val="000000"/>
              </a:buClr>
            </a:pPr>
            <a:r>
              <a:rPr lang="zh-TW" altLang="en-US" sz="2800" dirty="0" smtClean="0">
                <a:ea typeface="細明體" pitchFamily="49" charset="-120"/>
              </a:rPr>
              <a:t>個人的計畫常因知識不足或對市場的理解錯誤，而導致行動失敗：</a:t>
            </a:r>
          </a:p>
          <a:p>
            <a:pPr marL="990600" lvl="1" indent="-533400">
              <a:lnSpc>
                <a:spcPct val="90000"/>
              </a:lnSpc>
              <a:buClr>
                <a:srgbClr val="000000"/>
              </a:buClr>
              <a:buSzTx/>
            </a:pPr>
            <a:r>
              <a:rPr lang="zh-TW" altLang="en-US" dirty="0" smtClean="0">
                <a:ea typeface="細明體" pitchFamily="49" charset="-120"/>
              </a:rPr>
              <a:t>計畫無法展開：對方預料外的反應、新科技突現、局勢巨變。</a:t>
            </a:r>
          </a:p>
          <a:p>
            <a:pPr marL="990600" lvl="1" indent="-533400">
              <a:lnSpc>
                <a:spcPct val="90000"/>
              </a:lnSpc>
              <a:buClr>
                <a:srgbClr val="000000"/>
              </a:buClr>
            </a:pPr>
            <a:r>
              <a:rPr lang="zh-TW" altLang="en-US" dirty="0" smtClean="0">
                <a:ea typeface="細明體" pitchFamily="49" charset="-120"/>
              </a:rPr>
              <a:t>協調失敗：行動經驗不足、與他人計畫出現衝突。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SzTx/>
            </a:pPr>
            <a:r>
              <a:rPr lang="zh-TW" altLang="en-US" sz="2800" dirty="0" smtClean="0">
                <a:ea typeface="細明體" pitchFamily="49" charset="-120"/>
              </a:rPr>
              <a:t>個人對錯誤計畫的矯正：</a:t>
            </a:r>
            <a:endParaRPr lang="en-US" altLang="zh-TW" sz="2800" dirty="0" smtClean="0">
              <a:ea typeface="細明體" pitchFamily="49" charset="-120"/>
            </a:endParaRPr>
          </a:p>
          <a:p>
            <a:pPr marL="990600" lvl="1" indent="-533400">
              <a:lnSpc>
                <a:spcPct val="90000"/>
              </a:lnSpc>
              <a:buClr>
                <a:srgbClr val="000000"/>
              </a:buClr>
            </a:pPr>
            <a:r>
              <a:rPr lang="zh-TW" altLang="en-US" dirty="0" smtClean="0">
                <a:ea typeface="細明體" pitchFamily="49" charset="-120"/>
              </a:rPr>
              <a:t>調整產品。</a:t>
            </a:r>
            <a:endParaRPr lang="en-US" altLang="zh-TW" dirty="0" smtClean="0">
              <a:ea typeface="細明體" pitchFamily="49" charset="-120"/>
            </a:endParaRPr>
          </a:p>
          <a:p>
            <a:pPr marL="990600" lvl="1" indent="-533400">
              <a:lnSpc>
                <a:spcPct val="90000"/>
              </a:lnSpc>
              <a:buClr>
                <a:srgbClr val="000000"/>
              </a:buClr>
            </a:pPr>
            <a:r>
              <a:rPr lang="zh-TW" altLang="en-US" dirty="0" smtClean="0">
                <a:ea typeface="細明體" pitchFamily="49" charset="-120"/>
              </a:rPr>
              <a:t>調整計畫。</a:t>
            </a:r>
            <a:endParaRPr lang="en-US" altLang="zh-TW" dirty="0" smtClean="0">
              <a:ea typeface="細明體" pitchFamily="49" charset="-120"/>
            </a:endParaRPr>
          </a:p>
          <a:p>
            <a:pPr marL="990600" lvl="1" indent="-533400">
              <a:lnSpc>
                <a:spcPct val="90000"/>
              </a:lnSpc>
              <a:buClr>
                <a:srgbClr val="000000"/>
              </a:buClr>
            </a:pPr>
            <a:r>
              <a:rPr lang="zh-TW" altLang="en-US" dirty="0" smtClean="0">
                <a:ea typeface="細明體" pitchFamily="49" charset="-120"/>
              </a:rPr>
              <a:t>調整產業。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48</a:t>
            </a:fld>
            <a:endParaRPr lang="en-US" altLang="zh-TW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8952" cy="1268759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06-9  </a:t>
            </a:r>
            <a:r>
              <a:rPr lang="zh-TW" altLang="en-US" sz="4000" dirty="0" smtClean="0">
                <a:solidFill>
                  <a:srgbClr val="7030A0"/>
                </a:solidFill>
              </a:rPr>
              <a:t>市場機能之四：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發現與創造</a:t>
            </a:r>
            <a:endParaRPr lang="zh-TW" altLang="en-US" sz="4000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416824" cy="4760913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Clr>
                <a:schemeClr val="tx1"/>
              </a:buClr>
              <a:buSzTx/>
            </a:pPr>
            <a:r>
              <a:rPr lang="zh-TW" altLang="en-US" sz="2800" dirty="0" smtClean="0"/>
              <a:t>市場競爭的結果的不可預測：</a:t>
            </a:r>
          </a:p>
          <a:p>
            <a:pPr marL="958850" lvl="1" indent="-609600">
              <a:lnSpc>
                <a:spcPct val="110000"/>
              </a:lnSpc>
              <a:buClr>
                <a:schemeClr val="tx1"/>
              </a:buClr>
              <a:buSzTx/>
            </a:pPr>
            <a:r>
              <a:rPr lang="zh-TW" altLang="en-US" dirty="0" smtClean="0"/>
              <a:t>競爭前，我們無法事先決定競爭的內容。</a:t>
            </a:r>
          </a:p>
          <a:p>
            <a:pPr marL="958850" lvl="1" indent="-609600">
              <a:lnSpc>
                <a:spcPct val="110000"/>
              </a:lnSpc>
              <a:buClr>
                <a:schemeClr val="tx1"/>
              </a:buClr>
              <a:buSzTx/>
            </a:pPr>
            <a:r>
              <a:rPr lang="zh-TW" altLang="en-US" dirty="0" smtClean="0"/>
              <a:t>通過競爭獲致的好處，大都只是暫時的。</a:t>
            </a:r>
          </a:p>
          <a:p>
            <a:pPr marL="958850" lvl="1" indent="-609600">
              <a:lnSpc>
                <a:spcPct val="110000"/>
              </a:lnSpc>
              <a:buClr>
                <a:schemeClr val="tx1"/>
              </a:buClr>
              <a:buSzTx/>
            </a:pPr>
            <a:r>
              <a:rPr lang="zh-TW" altLang="en-US" dirty="0" smtClean="0"/>
              <a:t>環境越是複雜，競爭愈是重要。</a:t>
            </a:r>
            <a:endParaRPr lang="en-US" altLang="zh-TW" dirty="0" smtClean="0"/>
          </a:p>
          <a:p>
            <a:pPr marL="958850" lvl="1" indent="-609600">
              <a:lnSpc>
                <a:spcPct val="110000"/>
              </a:lnSpc>
              <a:buClr>
                <a:schemeClr val="tx1"/>
              </a:buClr>
              <a:buSzTx/>
            </a:pPr>
            <a:r>
              <a:rPr lang="zh-TW" altLang="en-US" dirty="0" smtClean="0"/>
              <a:t>市場的價值也在於競爭結果的不可預測</a:t>
            </a:r>
          </a:p>
          <a:p>
            <a:pPr marL="609600" indent="-609600">
              <a:lnSpc>
                <a:spcPct val="110000"/>
              </a:lnSpc>
              <a:buClr>
                <a:schemeClr val="tx1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競爭在現實上必然不完全，也唯有在不完全的環境下，才存在真正的競爭。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49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  <a:ea typeface="+mn-ea"/>
              </a:rPr>
              <a:t>01-1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  <a:ea typeface="+mn-ea"/>
              </a:rPr>
              <a:t>經濟成長是指數型成長</a:t>
            </a:r>
            <a:endParaRPr lang="zh-TW" altLang="en-US" sz="4000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268760"/>
            <a:ext cx="7992888" cy="4968552"/>
          </a:xfrm>
        </p:spPr>
        <p:txBody>
          <a:bodyPr/>
          <a:lstStyle/>
          <a:p>
            <a:pPr marL="538163" indent="-449263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/>
              <a:t>成長率衡量的經濟是指數型的成長。</a:t>
            </a:r>
            <a:endParaRPr lang="en-US" altLang="zh-TW" sz="2800" dirty="0" smtClean="0"/>
          </a:p>
          <a:p>
            <a:pPr marL="995363" lvl="1" indent="-449263"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400" dirty="0" smtClean="0"/>
              <a:t>指數型成長的</a:t>
            </a:r>
            <a:r>
              <a:rPr lang="en-US" altLang="zh-TW" sz="2400" dirty="0" smtClean="0"/>
              <a:t>75</a:t>
            </a:r>
            <a:r>
              <a:rPr lang="zh-TW" altLang="en-US" sz="2400" dirty="0" smtClean="0"/>
              <a:t>（或</a:t>
            </a:r>
            <a:r>
              <a:rPr lang="en-US" altLang="zh-TW" sz="2400" dirty="0" smtClean="0"/>
              <a:t>72</a:t>
            </a:r>
            <a:r>
              <a:rPr lang="zh-TW" altLang="en-US" sz="2400" dirty="0" smtClean="0"/>
              <a:t>）法則：若平均經濟成長率</a:t>
            </a:r>
            <a:r>
              <a:rPr lang="zh-TW" altLang="en-US" sz="2400" dirty="0" smtClean="0"/>
              <a:t>為 </a:t>
            </a:r>
            <a:r>
              <a:rPr lang="en-US" altLang="zh-TW" sz="2400" dirty="0" smtClean="0"/>
              <a:t>g</a:t>
            </a:r>
            <a:r>
              <a:rPr lang="zh-TW" altLang="en-US" sz="2400" dirty="0" smtClean="0"/>
              <a:t>，則約 </a:t>
            </a:r>
            <a:r>
              <a:rPr lang="en-US" altLang="zh-TW" sz="2400" dirty="0" smtClean="0"/>
              <a:t>75/g</a:t>
            </a:r>
            <a:r>
              <a:rPr lang="zh-TW" altLang="en-US" sz="2400" dirty="0" smtClean="0"/>
              <a:t> 年後，所得</a:t>
            </a:r>
            <a:r>
              <a:rPr lang="zh-TW" altLang="en-US" sz="2400" dirty="0" smtClean="0"/>
              <a:t>會增加一倍。</a:t>
            </a:r>
            <a:endParaRPr lang="en-US" altLang="zh-TW" sz="2400" dirty="0" smtClean="0"/>
          </a:p>
          <a:p>
            <a:pPr marL="1171575" lvl="2" indent="-457200">
              <a:buFont typeface="Arial" pitchFamily="34" charset="0"/>
              <a:buChar char="•"/>
            </a:pPr>
            <a:r>
              <a:rPr lang="en-US" altLang="zh-TW" dirty="0" smtClean="0"/>
              <a:t>g=3%</a:t>
            </a:r>
            <a:r>
              <a:rPr lang="zh-TW" altLang="en-US" dirty="0" smtClean="0"/>
              <a:t>，所得增加一倍需要</a:t>
            </a:r>
            <a:r>
              <a:rPr lang="en-US" altLang="zh-TW" dirty="0" smtClean="0"/>
              <a:t>25</a:t>
            </a:r>
            <a:r>
              <a:rPr lang="zh-TW" altLang="en-US" dirty="0" smtClean="0"/>
              <a:t>年。</a:t>
            </a:r>
            <a:endParaRPr lang="en-US" altLang="zh-TW" dirty="0" smtClean="0"/>
          </a:p>
          <a:p>
            <a:pPr marL="1171575" lvl="2" indent="-457200">
              <a:buFont typeface="Arial" pitchFamily="34" charset="0"/>
              <a:buChar char="•"/>
            </a:pPr>
            <a:r>
              <a:rPr lang="en-US" altLang="zh-TW" dirty="0" smtClean="0"/>
              <a:t>g=9%</a:t>
            </a:r>
            <a:r>
              <a:rPr lang="zh-TW" altLang="en-US" dirty="0" smtClean="0"/>
              <a:t>，所得增加一倍需要</a:t>
            </a:r>
            <a:r>
              <a:rPr lang="en-US" altLang="zh-TW" dirty="0" smtClean="0"/>
              <a:t>8</a:t>
            </a:r>
            <a:r>
              <a:rPr lang="zh-TW" altLang="en-US" dirty="0" smtClean="0"/>
              <a:t>年</a:t>
            </a:r>
            <a:r>
              <a:rPr lang="zh-TW" altLang="en-US" dirty="0" smtClean="0"/>
              <a:t>。約</a:t>
            </a:r>
            <a:r>
              <a:rPr lang="en-US" altLang="zh-TW" dirty="0" smtClean="0"/>
              <a:t>30</a:t>
            </a:r>
            <a:r>
              <a:rPr lang="zh-TW" altLang="en-US" dirty="0" smtClean="0"/>
              <a:t>年可成長十倍。</a:t>
            </a:r>
            <a:endParaRPr lang="en-US" altLang="zh-TW" dirty="0" smtClean="0"/>
          </a:p>
          <a:p>
            <a:pPr marL="1000125" lvl="1" indent="-457200">
              <a:buFont typeface="Wingdings" pitchFamily="2" charset="2"/>
              <a:buChar char="l"/>
            </a:pPr>
            <a:r>
              <a:rPr lang="zh-TW" altLang="en-US" sz="2400" dirty="0" smtClean="0"/>
              <a:t>經濟成長指的是平均每人的狀況。</a:t>
            </a:r>
            <a:endParaRPr lang="en-US" altLang="zh-TW" sz="2400" dirty="0" smtClean="0"/>
          </a:p>
          <a:p>
            <a:pPr marL="542925" indent="-4572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solidFill>
                  <a:srgbClr val="FF0000"/>
                </a:solidFill>
              </a:rPr>
              <a:t>問題：為何要用成長率衡量</a:t>
            </a:r>
            <a:r>
              <a:rPr lang="zh-TW" altLang="en-US" sz="2800" dirty="0" smtClean="0">
                <a:solidFill>
                  <a:srgbClr val="FF0000"/>
                </a:solidFill>
              </a:rPr>
              <a:t>？</a:t>
            </a:r>
            <a:endParaRPr lang="en-US" altLang="zh-TW" sz="2800" dirty="0" smtClean="0"/>
          </a:p>
          <a:p>
            <a:pPr marL="87313" indent="-1588">
              <a:lnSpc>
                <a:spcPct val="150000"/>
              </a:lnSpc>
              <a:buNone/>
            </a:pPr>
            <a:endParaRPr lang="en-US" altLang="zh-TW" sz="2800" dirty="0" smtClean="0"/>
          </a:p>
          <a:p>
            <a:pPr marL="87313" indent="-1588">
              <a:lnSpc>
                <a:spcPct val="150000"/>
              </a:lnSpc>
              <a:buNone/>
            </a:pPr>
            <a:endParaRPr lang="en-US" altLang="zh-TW" sz="2800" dirty="0" smtClean="0"/>
          </a:p>
          <a:p>
            <a:pPr marL="87313" indent="-1588">
              <a:lnSpc>
                <a:spcPct val="150000"/>
              </a:lnSpc>
              <a:buNone/>
            </a:pPr>
            <a:endParaRPr lang="en-US" altLang="zh-TW" sz="28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07.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  知識的利用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50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2771800" y="2636912"/>
            <a:ext cx="50405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海耶克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：進步來自於個人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知識的分工與利用。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920880" cy="4669979"/>
          </a:xfrm>
        </p:spPr>
        <p:txBody>
          <a:bodyPr/>
          <a:lstStyle/>
          <a:p>
            <a:r>
              <a:rPr lang="zh-TW" altLang="en-US" sz="2800" dirty="0" smtClean="0"/>
              <a:t>專業化產生的知識會成為資本財的內嵌知識。</a:t>
            </a:r>
            <a:endParaRPr lang="en-US" altLang="zh-TW" sz="2800" dirty="0" smtClean="0"/>
          </a:p>
          <a:p>
            <a:r>
              <a:rPr lang="zh-TW" altLang="en-US" sz="2800" dirty="0" smtClean="0"/>
              <a:t>資本財因內嵌知識素質提高而提高生產力。</a:t>
            </a:r>
            <a:endParaRPr lang="en-US" altLang="zh-TW" sz="2800" dirty="0" smtClean="0"/>
          </a:p>
          <a:p>
            <a:r>
              <a:rPr lang="zh-TW" altLang="en-US" sz="2800" dirty="0" smtClean="0"/>
              <a:t>勞動力知識化後成為人力資本，也可以和資本財互補。</a:t>
            </a:r>
            <a:endParaRPr lang="en-US" altLang="zh-TW" sz="2800" dirty="0" smtClean="0"/>
          </a:p>
          <a:p>
            <a:r>
              <a:rPr lang="zh-TW" altLang="en-US" sz="2800" dirty="0" smtClean="0"/>
              <a:t>生產面也需要消費面的支撐，不僅是消費量，也包括消費知識。</a:t>
            </a:r>
            <a:endParaRPr lang="en-US" altLang="zh-TW" sz="2800" dirty="0" smtClean="0"/>
          </a:p>
          <a:p>
            <a:r>
              <a:rPr lang="zh-TW" altLang="en-US" sz="2800" dirty="0" smtClean="0"/>
              <a:t>不斷累積和增進的知識，是經濟成長的終極驅動力。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07-1 </a:t>
            </a:r>
            <a:r>
              <a:rPr lang="zh-TW" altLang="en-US" sz="4000" dirty="0" smtClean="0">
                <a:solidFill>
                  <a:srgbClr val="7030A0"/>
                </a:solidFill>
              </a:rPr>
              <a:t> 知識化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51</a:t>
            </a:fld>
            <a:endParaRPr lang="en-US" altLang="zh-TW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07-2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知識起於因果關係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7978080" cy="4525963"/>
          </a:xfrm>
        </p:spPr>
        <p:txBody>
          <a:bodyPr>
            <a:noAutofit/>
          </a:bodyPr>
          <a:lstStyle/>
          <a:p>
            <a:pPr marL="0" indent="4763">
              <a:lnSpc>
                <a:spcPct val="150000"/>
              </a:lnSpc>
            </a:pPr>
            <a:r>
              <a:rPr lang="zh-TW" altLang="en-US" dirty="0" smtClean="0">
                <a:ea typeface="新細明體" pitchFamily="18" charset="-120"/>
              </a:rPr>
              <a:t>  因果關係：以若則敘述表達的邏輯。</a:t>
            </a:r>
            <a:endParaRPr lang="en-US" altLang="zh-TW" dirty="0" smtClean="0">
              <a:ea typeface="新細明體" pitchFamily="18" charset="-120"/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dirty="0" smtClean="0">
                <a:ea typeface="新細明體" pitchFamily="18" charset="-120"/>
              </a:rPr>
              <a:t>若</a:t>
            </a:r>
            <a:r>
              <a:rPr lang="en-US" altLang="zh-TW" dirty="0" smtClean="0">
                <a:ea typeface="新細明體" pitchFamily="18" charset="-120"/>
              </a:rPr>
              <a:t>A</a:t>
            </a:r>
            <a:r>
              <a:rPr lang="zh-TW" altLang="en-US" dirty="0" smtClean="0">
                <a:ea typeface="新細明體" pitchFamily="18" charset="-120"/>
              </a:rPr>
              <a:t>則</a:t>
            </a:r>
            <a:r>
              <a:rPr lang="en-US" altLang="zh-TW" dirty="0" smtClean="0">
                <a:ea typeface="新細明體" pitchFamily="18" charset="-120"/>
              </a:rPr>
              <a:t>B</a:t>
            </a:r>
            <a:r>
              <a:rPr lang="zh-TW" altLang="en-US" dirty="0" smtClean="0">
                <a:ea typeface="新細明體" pitchFamily="18" charset="-120"/>
              </a:rPr>
              <a:t>：稱</a:t>
            </a:r>
            <a:r>
              <a:rPr lang="en-US" altLang="zh-TW" dirty="0" smtClean="0">
                <a:ea typeface="新細明體" pitchFamily="18" charset="-120"/>
              </a:rPr>
              <a:t>A</a:t>
            </a:r>
            <a:r>
              <a:rPr lang="zh-TW" altLang="en-US" dirty="0" smtClean="0">
                <a:ea typeface="新細明體" pitchFamily="18" charset="-120"/>
              </a:rPr>
              <a:t>為因，稱</a:t>
            </a:r>
            <a:r>
              <a:rPr lang="en-US" altLang="zh-TW" dirty="0" smtClean="0">
                <a:ea typeface="新細明體" pitchFamily="18" charset="-120"/>
              </a:rPr>
              <a:t>B</a:t>
            </a:r>
            <a:r>
              <a:rPr lang="zh-TW" altLang="en-US" dirty="0" smtClean="0">
                <a:ea typeface="新細明體" pitchFamily="18" charset="-120"/>
              </a:rPr>
              <a:t>為果。</a:t>
            </a:r>
          </a:p>
          <a:p>
            <a:pPr>
              <a:lnSpc>
                <a:spcPct val="150000"/>
              </a:lnSpc>
            </a:pPr>
            <a:r>
              <a:rPr lang="zh-TW" altLang="en-US" sz="2800" dirty="0" smtClean="0">
                <a:ea typeface="新細明體" pitchFamily="18" charset="-120"/>
              </a:rPr>
              <a:t>個人</a:t>
            </a:r>
            <a:r>
              <a:rPr lang="zh-TW" altLang="en-US" sz="2800" dirty="0" smtClean="0">
                <a:solidFill>
                  <a:srgbClr val="C00000"/>
                </a:solidFill>
                <a:ea typeface="新細明體" pitchFamily="18" charset="-120"/>
              </a:rPr>
              <a:t>一旦認定</a:t>
            </a:r>
            <a:r>
              <a:rPr lang="zh-TW" altLang="en-US" sz="2800" dirty="0" smtClean="0">
                <a:ea typeface="新細明體" pitchFamily="18" charset="-120"/>
              </a:rPr>
              <a:t>「若</a:t>
            </a:r>
            <a:r>
              <a:rPr lang="en-US" altLang="zh-TW" sz="2800" dirty="0" smtClean="0">
                <a:ea typeface="新細明體" pitchFamily="18" charset="-120"/>
              </a:rPr>
              <a:t>A</a:t>
            </a:r>
            <a:r>
              <a:rPr lang="zh-TW" altLang="en-US" sz="2800" dirty="0" smtClean="0">
                <a:ea typeface="新細明體" pitchFamily="18" charset="-120"/>
              </a:rPr>
              <a:t>則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」，就出現三種意義：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34390" lvl="1" indent="-514350">
              <a:lnSpc>
                <a:spcPct val="150000"/>
              </a:lnSpc>
            </a:pPr>
            <a:r>
              <a:rPr lang="zh-TW" altLang="en-US" sz="2400" dirty="0" smtClean="0">
                <a:ea typeface="新細明體" pitchFamily="18" charset="-120"/>
              </a:rPr>
              <a:t>預測：當事件</a:t>
            </a:r>
            <a:r>
              <a:rPr lang="en-US" altLang="zh-TW" sz="2400" dirty="0" smtClean="0">
                <a:ea typeface="新細明體" pitchFamily="18" charset="-120"/>
              </a:rPr>
              <a:t>A</a:t>
            </a:r>
            <a:r>
              <a:rPr lang="zh-TW" altLang="en-US" sz="2400" dirty="0" smtClean="0">
                <a:ea typeface="新細明體" pitchFamily="18" charset="-120"/>
              </a:rPr>
              <a:t>出現時，預測事件</a:t>
            </a:r>
            <a:r>
              <a:rPr lang="en-US" altLang="zh-TW" sz="2400" dirty="0" smtClean="0">
                <a:ea typeface="新細明體" pitchFamily="18" charset="-120"/>
              </a:rPr>
              <a:t>B</a:t>
            </a:r>
            <a:r>
              <a:rPr lang="zh-TW" altLang="en-US" sz="2400" dirty="0" smtClean="0">
                <a:ea typeface="新細明體" pitchFamily="18" charset="-120"/>
              </a:rPr>
              <a:t>將會出現。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834390" lvl="1" indent="-514350">
              <a:lnSpc>
                <a:spcPct val="150000"/>
              </a:lnSpc>
            </a:pPr>
            <a:r>
              <a:rPr lang="zh-TW" altLang="en-US" sz="2400" dirty="0" smtClean="0">
                <a:ea typeface="新細明體" pitchFamily="18" charset="-120"/>
              </a:rPr>
              <a:t>猜想：當事件</a:t>
            </a:r>
            <a:r>
              <a:rPr lang="en-US" altLang="zh-TW" sz="2400" dirty="0" smtClean="0">
                <a:ea typeface="新細明體" pitchFamily="18" charset="-120"/>
              </a:rPr>
              <a:t>B</a:t>
            </a:r>
            <a:r>
              <a:rPr lang="zh-TW" altLang="en-US" sz="2400" dirty="0" smtClean="0">
                <a:ea typeface="新細明體" pitchFamily="18" charset="-120"/>
              </a:rPr>
              <a:t>出現時，臆測事件</a:t>
            </a:r>
            <a:r>
              <a:rPr lang="en-US" altLang="zh-TW" sz="2400" dirty="0" smtClean="0">
                <a:ea typeface="新細明體" pitchFamily="18" charset="-120"/>
              </a:rPr>
              <a:t>A</a:t>
            </a:r>
            <a:r>
              <a:rPr lang="zh-TW" altLang="en-US" sz="2400" dirty="0" smtClean="0">
                <a:ea typeface="新細明體" pitchFamily="18" charset="-120"/>
              </a:rPr>
              <a:t>曾經出現。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834390" lvl="1" indent="-514350">
              <a:lnSpc>
                <a:spcPct val="150000"/>
              </a:lnSpc>
            </a:pPr>
            <a:r>
              <a:rPr lang="zh-TW" altLang="en-US" sz="2400" dirty="0" smtClean="0">
                <a:ea typeface="新細明體" pitchFamily="18" charset="-120"/>
              </a:rPr>
              <a:t>計畫：想要事件</a:t>
            </a:r>
            <a:r>
              <a:rPr lang="en-US" altLang="zh-TW" sz="2400" dirty="0" smtClean="0">
                <a:ea typeface="新細明體" pitchFamily="18" charset="-120"/>
              </a:rPr>
              <a:t>B</a:t>
            </a:r>
            <a:r>
              <a:rPr lang="zh-TW" altLang="en-US" sz="2400" dirty="0" smtClean="0">
                <a:ea typeface="新細明體" pitchFamily="18" charset="-120"/>
              </a:rPr>
              <a:t>出現，會設法讓事件</a:t>
            </a:r>
            <a:r>
              <a:rPr lang="en-US" altLang="zh-TW" sz="2400" dirty="0" smtClean="0">
                <a:ea typeface="新細明體" pitchFamily="18" charset="-120"/>
              </a:rPr>
              <a:t>A</a:t>
            </a:r>
            <a:r>
              <a:rPr lang="zh-TW" altLang="en-US" sz="2400" dirty="0" smtClean="0">
                <a:ea typeface="新細明體" pitchFamily="18" charset="-120"/>
              </a:rPr>
              <a:t>出現。</a:t>
            </a:r>
            <a:endParaRPr lang="en-US" altLang="zh-TW" sz="2400" dirty="0" smtClean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52</a:t>
            </a:fld>
            <a:endParaRPr lang="en-US" altLang="zh-TW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0"/>
            <a:ext cx="8153400" cy="126876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07-3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三種知識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力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07096" y="1268760"/>
            <a:ext cx="7957392" cy="4781128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zh-TW" altLang="en-US" sz="3000" dirty="0" smtClean="0">
                <a:ea typeface="新細明體" pitchFamily="18" charset="-120"/>
              </a:rPr>
              <a:t>預測能力：</a:t>
            </a:r>
            <a:endParaRPr lang="en-US" altLang="zh-TW" sz="30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客觀的預測能力：如物理規則的若則敘述為恆真。</a:t>
            </a:r>
            <a:endParaRPr lang="en-US" altLang="zh-TW" sz="26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主觀的預測能力：個人堅信某一若則敘述為恆真。</a:t>
            </a:r>
            <a:endParaRPr lang="en-US" altLang="zh-TW" sz="2600" dirty="0" smtClean="0">
              <a:ea typeface="新細明體" pitchFamily="18" charset="-120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zh-TW" altLang="en-US" sz="3000" dirty="0" smtClean="0">
                <a:ea typeface="新細明體" pitchFamily="18" charset="-120"/>
              </a:rPr>
              <a:t>猜想能力：</a:t>
            </a:r>
            <a:endParaRPr lang="en-US" altLang="zh-TW" sz="30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必然性：相信只存在若</a:t>
            </a:r>
            <a:r>
              <a:rPr lang="en-US" altLang="zh-TW" sz="2600" dirty="0" smtClean="0">
                <a:ea typeface="新細明體" pitchFamily="18" charset="-120"/>
              </a:rPr>
              <a:t>A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的因果關係為恆真。</a:t>
            </a:r>
            <a:endParaRPr lang="en-US" altLang="zh-TW" sz="26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或然性：在相信若</a:t>
            </a:r>
            <a:r>
              <a:rPr lang="en-US" altLang="zh-TW" sz="2600" dirty="0" smtClean="0">
                <a:ea typeface="新細明體" pitchFamily="18" charset="-120"/>
              </a:rPr>
              <a:t>A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為恆真外，也相信若</a:t>
            </a:r>
            <a:r>
              <a:rPr lang="en-US" altLang="zh-TW" sz="2600" dirty="0" smtClean="0">
                <a:ea typeface="新細明體" pitchFamily="18" charset="-120"/>
              </a:rPr>
              <a:t>C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為恆真。</a:t>
            </a:r>
            <a:endParaRPr lang="en-US" altLang="zh-TW" sz="2600" dirty="0" smtClean="0">
              <a:ea typeface="新細明體" pitchFamily="18" charset="-120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zh-TW" altLang="en-US" sz="3000" dirty="0" smtClean="0">
                <a:ea typeface="新細明體" pitchFamily="18" charset="-120"/>
              </a:rPr>
              <a:t>計畫能力：</a:t>
            </a:r>
            <a:endParaRPr lang="en-US" altLang="zh-TW" sz="30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固執的計畫能力：只相信若</a:t>
            </a:r>
            <a:r>
              <a:rPr lang="en-US" altLang="zh-TW" sz="2600" dirty="0" smtClean="0">
                <a:ea typeface="新細明體" pitchFamily="18" charset="-120"/>
              </a:rPr>
              <a:t>A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的因果關係為恆真。</a:t>
            </a:r>
            <a:endParaRPr lang="en-US" altLang="zh-TW" sz="2600" dirty="0" smtClean="0">
              <a:ea typeface="新細明體" pitchFamily="18" charset="-120"/>
            </a:endParaRPr>
          </a:p>
          <a:p>
            <a:pPr marL="834390" lvl="1" indent="-514350"/>
            <a:r>
              <a:rPr lang="zh-TW" altLang="en-US" sz="2600" dirty="0" smtClean="0">
                <a:ea typeface="新細明體" pitchFamily="18" charset="-120"/>
              </a:rPr>
              <a:t>有選擇的計畫能力：相信若</a:t>
            </a:r>
            <a:r>
              <a:rPr lang="en-US" altLang="zh-TW" sz="2600" dirty="0" smtClean="0">
                <a:ea typeface="新細明體" pitchFamily="18" charset="-120"/>
              </a:rPr>
              <a:t>A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為恆真外，也相信若</a:t>
            </a:r>
            <a:r>
              <a:rPr lang="en-US" altLang="zh-TW" sz="2600" dirty="0" smtClean="0">
                <a:ea typeface="新細明體" pitchFamily="18" charset="-120"/>
              </a:rPr>
              <a:t>C</a:t>
            </a:r>
            <a:r>
              <a:rPr lang="zh-TW" altLang="en-US" sz="2600" dirty="0" smtClean="0">
                <a:ea typeface="新細明體" pitchFamily="18" charset="-120"/>
              </a:rPr>
              <a:t>則</a:t>
            </a:r>
            <a:r>
              <a:rPr lang="en-US" altLang="zh-TW" sz="2600" dirty="0" smtClean="0">
                <a:ea typeface="新細明體" pitchFamily="18" charset="-120"/>
              </a:rPr>
              <a:t>B</a:t>
            </a:r>
            <a:r>
              <a:rPr lang="zh-TW" altLang="en-US" sz="2600" dirty="0" smtClean="0">
                <a:ea typeface="新細明體" pitchFamily="18" charset="-120"/>
              </a:rPr>
              <a:t>為恆真。</a:t>
            </a:r>
            <a:endParaRPr lang="zh-TW" altLang="en-US" sz="2600" dirty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53</a:t>
            </a:fld>
            <a:endParaRPr lang="en-US" altLang="zh-TW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kumimoji="1" lang="en-US" altLang="zh-TW" sz="4000" b="1" dirty="0" smtClean="0">
                <a:solidFill>
                  <a:srgbClr val="7030A0"/>
                </a:solidFill>
                <a:latin typeface="+mn-lt"/>
              </a:rPr>
              <a:t>07-4</a:t>
            </a:r>
            <a:r>
              <a:rPr kumimoji="1" lang="en-US" altLang="zh-TW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kumimoji="1" lang="zh-TW" altLang="en-US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kumimoji="1" lang="zh-TW" altLang="en-US" sz="4000" b="1" dirty="0" smtClean="0">
                <a:solidFill>
                  <a:srgbClr val="7030A0"/>
                </a:solidFill>
                <a:latin typeface="+mn-lt"/>
              </a:rPr>
              <a:t>個人</a:t>
            </a:r>
            <a:r>
              <a:rPr kumimoji="1" lang="zh-TW" altLang="en-US" b="1" dirty="0" smtClean="0">
                <a:solidFill>
                  <a:srgbClr val="7030A0"/>
                </a:solidFill>
                <a:latin typeface="+mn-lt"/>
              </a:rPr>
              <a:t>知識</a:t>
            </a:r>
            <a:endParaRPr lang="zh-TW" altLang="en-US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8050088" cy="4525963"/>
          </a:xfrm>
        </p:spPr>
        <p:txBody>
          <a:bodyPr>
            <a:noAutofit/>
          </a:bodyPr>
          <a:lstStyle/>
          <a:p>
            <a:pPr marL="342900" indent="-342900" eaLnBrk="0" hangingPunct="0">
              <a:buFont typeface="Wingdings" pitchFamily="2" charset="2"/>
              <a:buChar char="n"/>
            </a:pPr>
            <a:r>
              <a:rPr kumimoji="1" lang="zh-TW" altLang="en-US" sz="3200" b="1" dirty="0" smtClean="0">
                <a:ea typeface="新細明體" pitchFamily="18" charset="-120"/>
              </a:rPr>
              <a:t>個人知識：</a:t>
            </a:r>
            <a:r>
              <a:rPr kumimoji="1" lang="zh-TW" altLang="en-US" sz="3200" dirty="0" smtClean="0">
                <a:ea typeface="新細明體" pitchFamily="18" charset="-120"/>
              </a:rPr>
              <a:t>個人所擁有之各項因果關係之集合，也就是個人知識力的總和。</a:t>
            </a:r>
          </a:p>
          <a:p>
            <a:pPr marL="662940" lvl="1" indent="-342900" eaLnBrk="0" hangingPunct="0"/>
            <a:r>
              <a:rPr lang="zh-TW" altLang="en-US" sz="2400" dirty="0" smtClean="0"/>
              <a:t>個人擁有的知識力不相同。</a:t>
            </a:r>
            <a:endParaRPr lang="en-US" altLang="zh-TW" sz="2400" dirty="0" smtClean="0"/>
          </a:p>
          <a:p>
            <a:pPr marL="662940" lvl="1" indent="-342900" eaLnBrk="0" hangingPunct="0"/>
            <a:r>
              <a:rPr lang="zh-TW" altLang="en-US" sz="2400" dirty="0" smtClean="0"/>
              <a:t>擁有，未必就知道自己擁有。</a:t>
            </a:r>
            <a:endParaRPr lang="en-US" altLang="zh-TW" sz="2400" dirty="0" smtClean="0"/>
          </a:p>
          <a:p>
            <a:pPr marL="662940" lvl="1" indent="-342900" eaLnBrk="0" hangingPunct="0"/>
            <a:r>
              <a:rPr lang="zh-TW" altLang="en-US" sz="2400" dirty="0" smtClean="0"/>
              <a:t>即使知道擁有，也未必</a:t>
            </a:r>
            <a:r>
              <a:rPr lang="en-US" altLang="zh-TW" sz="2400" dirty="0" smtClean="0"/>
              <a:t>100%</a:t>
            </a:r>
            <a:r>
              <a:rPr lang="zh-TW" altLang="en-US" sz="2400" dirty="0" smtClean="0"/>
              <a:t>相信其因果關係。</a:t>
            </a:r>
            <a:endParaRPr lang="en-US" altLang="zh-TW" sz="2400" dirty="0" smtClean="0"/>
          </a:p>
          <a:p>
            <a:pPr marL="662940" lvl="1" indent="-342900" eaLnBrk="0" hangingPunct="0">
              <a:buFont typeface="Wingdings" pitchFamily="2" charset="2"/>
              <a:buChar char="n"/>
            </a:pPr>
            <a:r>
              <a:rPr lang="zh-TW" altLang="en-US" sz="2400" dirty="0" smtClean="0">
                <a:ea typeface="新細明體" pitchFamily="18" charset="-120"/>
              </a:rPr>
              <a:t>「相信」存在著程度上的差異，故個人對其知識力也存在著不同的信心程度。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342900" indent="-342900" eaLnBrk="0" hangingPunct="0">
              <a:buFont typeface="Wingdings" pitchFamily="2" charset="2"/>
              <a:buChar char="u"/>
            </a:pPr>
            <a:r>
              <a:rPr kumimoji="1" lang="zh-TW" altLang="en-US" sz="3200" dirty="0" smtClean="0">
                <a:ea typeface="新細明體" pitchFamily="18" charset="-120"/>
              </a:rPr>
              <a:t>知識只有主觀的個人知識，沒有集體的知識。（</a:t>
            </a:r>
            <a:r>
              <a:rPr kumimoji="1" lang="en-US" altLang="zh-TW" sz="3200" dirty="0" smtClean="0"/>
              <a:t>M. Polanyi</a:t>
            </a:r>
            <a:r>
              <a:rPr kumimoji="1" lang="zh-TW" altLang="en-US" sz="3200" dirty="0" smtClean="0"/>
              <a:t>）</a:t>
            </a:r>
            <a:endParaRPr lang="zh-TW" altLang="en-US" sz="3200" dirty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54</a:t>
            </a:fld>
            <a:endParaRPr lang="en-US" altLang="zh-TW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301608" cy="126876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07-5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 個人擁有哪些知識？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97316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8064896" cy="4752527"/>
          </a:xfrm>
          <a:noFill/>
          <a:ln/>
        </p:spPr>
        <p:txBody>
          <a:bodyPr>
            <a:normAutofit/>
          </a:bodyPr>
          <a:lstStyle/>
          <a:p>
            <a:pPr marL="609600" indent="-609600"/>
            <a:r>
              <a:rPr lang="zh-TW" altLang="en-US" sz="3200" dirty="0" smtClean="0">
                <a:ea typeface="+mj-ea"/>
              </a:rPr>
              <a:t>知識的第一種分類：</a:t>
            </a:r>
            <a:endParaRPr lang="en-US" altLang="zh-TW" sz="3200" dirty="0" smtClean="0">
              <a:ea typeface="+mj-ea"/>
            </a:endParaRPr>
          </a:p>
          <a:p>
            <a:pPr marL="1203960" lvl="2" indent="-609600">
              <a:buNone/>
            </a:pPr>
            <a:r>
              <a:rPr lang="en-US" altLang="zh-TW" sz="2400" dirty="0" smtClean="0">
                <a:ea typeface="+mj-ea"/>
              </a:rPr>
              <a:t>Know What</a:t>
            </a:r>
            <a:r>
              <a:rPr lang="zh-TW" altLang="en-US" sz="2400" dirty="0" smtClean="0">
                <a:ea typeface="+mj-ea"/>
              </a:rPr>
              <a:t>？ </a:t>
            </a:r>
            <a:r>
              <a:rPr lang="en-US" altLang="zh-TW" sz="2400" dirty="0" smtClean="0">
                <a:ea typeface="+mj-ea"/>
              </a:rPr>
              <a:t>Know How</a:t>
            </a:r>
            <a:r>
              <a:rPr lang="zh-TW" altLang="en-US" sz="2400" dirty="0" smtClean="0">
                <a:ea typeface="+mj-ea"/>
              </a:rPr>
              <a:t>？</a:t>
            </a:r>
            <a:r>
              <a:rPr lang="en-US" altLang="zh-TW" sz="2400" dirty="0" smtClean="0">
                <a:ea typeface="+mj-ea"/>
              </a:rPr>
              <a:t> </a:t>
            </a:r>
            <a:r>
              <a:rPr lang="zh-TW" altLang="en-US" sz="2400" dirty="0" smtClean="0">
                <a:ea typeface="+mj-ea"/>
              </a:rPr>
              <a:t> </a:t>
            </a:r>
            <a:endParaRPr lang="en-US" altLang="zh-TW" sz="2400" dirty="0" smtClean="0">
              <a:ea typeface="+mj-ea"/>
            </a:endParaRPr>
          </a:p>
          <a:p>
            <a:pPr marL="1203960" lvl="2" indent="-609600">
              <a:buNone/>
            </a:pPr>
            <a:r>
              <a:rPr lang="en-US" altLang="zh-TW" sz="2400" dirty="0" smtClean="0">
                <a:ea typeface="+mj-ea"/>
              </a:rPr>
              <a:t>Know Who</a:t>
            </a:r>
            <a:r>
              <a:rPr lang="zh-TW" altLang="en-US" sz="2400" dirty="0" smtClean="0">
                <a:ea typeface="+mj-ea"/>
              </a:rPr>
              <a:t>？  </a:t>
            </a:r>
            <a:r>
              <a:rPr lang="en-US" altLang="zh-TW" sz="2400" dirty="0" smtClean="0">
                <a:ea typeface="+mj-ea"/>
              </a:rPr>
              <a:t>Know </a:t>
            </a:r>
            <a:r>
              <a:rPr lang="en-US" altLang="zh-TW" sz="2400" dirty="0">
                <a:ea typeface="+mj-ea"/>
              </a:rPr>
              <a:t>Where </a:t>
            </a:r>
            <a:r>
              <a:rPr lang="zh-TW" altLang="en-US" sz="2400" dirty="0" smtClean="0">
                <a:ea typeface="+mj-ea"/>
              </a:rPr>
              <a:t>？</a:t>
            </a:r>
            <a:endParaRPr lang="en-US" altLang="zh-TW" sz="2400" dirty="0" smtClean="0">
              <a:ea typeface="+mj-ea"/>
            </a:endParaRPr>
          </a:p>
          <a:p>
            <a:pPr marL="609600" indent="-609600"/>
            <a:r>
              <a:rPr lang="zh-TW" altLang="en-US" sz="3200" dirty="0" smtClean="0">
                <a:ea typeface="+mj-ea"/>
              </a:rPr>
              <a:t>知識的第二種分類：</a:t>
            </a:r>
            <a:endParaRPr lang="en-US" altLang="zh-TW" sz="3200" dirty="0" smtClean="0">
              <a:ea typeface="+mj-ea"/>
            </a:endParaRPr>
          </a:p>
          <a:p>
            <a:pPr marL="929640" lvl="1" indent="-609600"/>
            <a:r>
              <a:rPr lang="zh-TW" altLang="en-US" sz="2400" dirty="0" smtClean="0">
                <a:ea typeface="+mj-ea"/>
              </a:rPr>
              <a:t>一人世界的知識</a:t>
            </a:r>
            <a:endParaRPr lang="en-US" altLang="zh-TW" sz="2400" dirty="0" smtClean="0">
              <a:ea typeface="+mj-ea"/>
            </a:endParaRPr>
          </a:p>
          <a:p>
            <a:pPr marL="929640" lvl="1" indent="-609600"/>
            <a:r>
              <a:rPr lang="zh-TW" altLang="en-US" sz="2400" dirty="0" smtClean="0">
                <a:ea typeface="+mj-ea"/>
              </a:rPr>
              <a:t>二人世界的知識</a:t>
            </a:r>
            <a:endParaRPr lang="en-US" altLang="zh-TW" sz="2400" dirty="0" smtClean="0">
              <a:ea typeface="+mj-ea"/>
            </a:endParaRPr>
          </a:p>
          <a:p>
            <a:pPr marL="929640" lvl="1" indent="-609600"/>
            <a:r>
              <a:rPr lang="zh-TW" altLang="en-US" sz="2400" dirty="0" smtClean="0">
                <a:ea typeface="+mj-ea"/>
              </a:rPr>
              <a:t>多人世界的知識</a:t>
            </a:r>
            <a:endParaRPr lang="en-US" altLang="zh-TW" sz="2800" dirty="0">
              <a:ea typeface="+mj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55</a:t>
            </a:fld>
            <a:endParaRPr lang="en-US" altLang="zh-TW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Oval 6"/>
          <p:cNvSpPr>
            <a:spLocks noChangeArrowheads="1"/>
          </p:cNvSpPr>
          <p:nvPr/>
        </p:nvSpPr>
        <p:spPr bwMode="auto">
          <a:xfrm>
            <a:off x="1259632" y="4221088"/>
            <a:ext cx="1871662" cy="1681163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800">
                <a:solidFill>
                  <a:srgbClr val="660066"/>
                </a:solidFill>
              </a:rPr>
              <a:t>自然界</a:t>
            </a:r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993136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ea typeface="+mn-ea"/>
              </a:rPr>
              <a:t>07-6  </a:t>
            </a:r>
            <a:r>
              <a:rPr lang="zh-TW" altLang="en-US" sz="4000" b="1" dirty="0" smtClean="0">
                <a:solidFill>
                  <a:srgbClr val="7030A0"/>
                </a:solidFill>
                <a:ea typeface="+mn-ea"/>
              </a:rPr>
              <a:t>一</a:t>
            </a:r>
            <a:r>
              <a:rPr lang="zh-TW" altLang="en-US" sz="4000" b="1" dirty="0">
                <a:solidFill>
                  <a:srgbClr val="7030A0"/>
                </a:solidFill>
                <a:ea typeface="+mn-ea"/>
              </a:rPr>
              <a:t>人</a:t>
            </a:r>
            <a:r>
              <a:rPr lang="zh-TW" altLang="en-US" sz="4000" b="1" dirty="0" smtClean="0">
                <a:solidFill>
                  <a:srgbClr val="7030A0"/>
                </a:solidFill>
                <a:ea typeface="+mn-ea"/>
              </a:rPr>
              <a:t>世界與二人世界的</a:t>
            </a:r>
            <a:r>
              <a:rPr lang="zh-TW" altLang="en-US" sz="4000" b="1" dirty="0">
                <a:solidFill>
                  <a:srgbClr val="7030A0"/>
                </a:solidFill>
                <a:ea typeface="+mn-ea"/>
              </a:rPr>
              <a:t>知識</a:t>
            </a:r>
          </a:p>
        </p:txBody>
      </p:sp>
      <p:sp>
        <p:nvSpPr>
          <p:cNvPr id="313347" name="Oval 3"/>
          <p:cNvSpPr>
            <a:spLocks noChangeArrowheads="1"/>
          </p:cNvSpPr>
          <p:nvPr/>
        </p:nvSpPr>
        <p:spPr bwMode="auto">
          <a:xfrm>
            <a:off x="1475656" y="1412776"/>
            <a:ext cx="1298575" cy="1281112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3351" name="AutoShape 7"/>
          <p:cNvSpPr>
            <a:spLocks noChangeArrowheads="1"/>
          </p:cNvSpPr>
          <p:nvPr/>
        </p:nvSpPr>
        <p:spPr bwMode="auto">
          <a:xfrm rot="4932475">
            <a:off x="2028839" y="3272558"/>
            <a:ext cx="2251075" cy="609600"/>
          </a:xfrm>
          <a:prstGeom prst="curvedDownArrow">
            <a:avLst>
              <a:gd name="adj1" fmla="val 44842"/>
              <a:gd name="adj2" fmla="val 11869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352" name="AutoShape 8"/>
          <p:cNvSpPr>
            <a:spLocks noChangeArrowheads="1"/>
          </p:cNvSpPr>
          <p:nvPr/>
        </p:nvSpPr>
        <p:spPr bwMode="auto">
          <a:xfrm rot="16200000">
            <a:off x="78855" y="3097609"/>
            <a:ext cx="2251075" cy="609600"/>
          </a:xfrm>
          <a:prstGeom prst="curvedDownArrow">
            <a:avLst>
              <a:gd name="adj1" fmla="val 44842"/>
              <a:gd name="adj2" fmla="val 11869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353" name="Rectangle 9"/>
          <p:cNvSpPr>
            <a:spLocks noChangeArrowheads="1"/>
          </p:cNvSpPr>
          <p:nvPr/>
        </p:nvSpPr>
        <p:spPr bwMode="auto">
          <a:xfrm>
            <a:off x="1115616" y="3068960"/>
            <a:ext cx="9941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Know</a:t>
            </a: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 </a:t>
            </a:r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What</a:t>
            </a:r>
          </a:p>
        </p:txBody>
      </p:sp>
      <p:sp>
        <p:nvSpPr>
          <p:cNvPr id="313354" name="Rectangle 10"/>
          <p:cNvSpPr>
            <a:spLocks noChangeArrowheads="1"/>
          </p:cNvSpPr>
          <p:nvPr/>
        </p:nvSpPr>
        <p:spPr bwMode="auto">
          <a:xfrm>
            <a:off x="2412182" y="3068960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How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12" name="Oval 3"/>
          <p:cNvSpPr>
            <a:spLocks noChangeArrowheads="1"/>
          </p:cNvSpPr>
          <p:nvPr/>
        </p:nvSpPr>
        <p:spPr bwMode="auto">
          <a:xfrm>
            <a:off x="4572000" y="4365104"/>
            <a:ext cx="1944688" cy="982662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6516216" y="1700808"/>
            <a:ext cx="1663700" cy="982662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 rot="-2586709">
            <a:off x="5471270" y="3318363"/>
            <a:ext cx="1714500" cy="358775"/>
          </a:xfrm>
          <a:prstGeom prst="rightArrow">
            <a:avLst>
              <a:gd name="adj1" fmla="val 50000"/>
              <a:gd name="adj2" fmla="val 1194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 rot="8215835">
            <a:off x="6091133" y="3751532"/>
            <a:ext cx="1930400" cy="360363"/>
          </a:xfrm>
          <a:prstGeom prst="rightArrow">
            <a:avLst>
              <a:gd name="adj1" fmla="val 50000"/>
              <a:gd name="adj2" fmla="val 1339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7020272" y="4221088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What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4860032" y="2708920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How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843808" y="558924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一人世界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4860032" y="558924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kern="0" dirty="0" smtClean="0">
                <a:solidFill>
                  <a:srgbClr val="7030A0"/>
                </a:solidFill>
                <a:latin typeface="Arial"/>
                <a:ea typeface="新細明體"/>
                <a:cs typeface="+mj-cs"/>
              </a:rPr>
              <a:t>二人世界</a:t>
            </a:r>
            <a:endParaRPr lang="zh-TW" altLang="en-US" sz="2800" dirty="0"/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56</a:t>
            </a:fld>
            <a:endParaRPr lang="en-US" altLang="zh-TW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158163" cy="126876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  <a:latin typeface="+mn-lt"/>
                <a:ea typeface="+mn-ea"/>
              </a:rPr>
              <a:t>07-7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知識的第三種分類</a:t>
            </a:r>
            <a:endParaRPr lang="zh-TW" altLang="en-US" sz="4000" b="1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319491" name="Oval 3"/>
          <p:cNvSpPr>
            <a:spLocks noChangeArrowheads="1"/>
          </p:cNvSpPr>
          <p:nvPr/>
        </p:nvSpPr>
        <p:spPr bwMode="auto">
          <a:xfrm>
            <a:off x="179512" y="1700808"/>
            <a:ext cx="2952328" cy="129614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smtClean="0"/>
              <a:t>Tacit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默會致知</a:t>
            </a:r>
            <a:endParaRPr kumimoji="1" lang="en-US" altLang="zh-TW" sz="2000" dirty="0"/>
          </a:p>
        </p:txBody>
      </p:sp>
      <p:sp>
        <p:nvSpPr>
          <p:cNvPr id="319492" name="Oval 4"/>
          <p:cNvSpPr>
            <a:spLocks noChangeArrowheads="1"/>
          </p:cNvSpPr>
          <p:nvPr/>
        </p:nvSpPr>
        <p:spPr bwMode="auto">
          <a:xfrm>
            <a:off x="683568" y="2708920"/>
            <a:ext cx="3528392" cy="1417439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smtClean="0"/>
              <a:t>Aware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只能警覺而無法憑意識察覺</a:t>
            </a:r>
            <a:endParaRPr lang="en-US" altLang="zh-TW" sz="2000" dirty="0" smtClean="0">
              <a:ea typeface="新細明體" pitchFamily="18" charset="-120"/>
            </a:endParaRP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的知識</a:t>
            </a:r>
            <a:endParaRPr kumimoji="1" lang="en-US" altLang="zh-TW" sz="2000" dirty="0"/>
          </a:p>
        </p:txBody>
      </p:sp>
      <p:sp>
        <p:nvSpPr>
          <p:cNvPr id="319493" name="Oval 5"/>
          <p:cNvSpPr>
            <a:spLocks noChangeArrowheads="1"/>
          </p:cNvSpPr>
          <p:nvPr/>
        </p:nvSpPr>
        <p:spPr bwMode="auto">
          <a:xfrm>
            <a:off x="395536" y="4941168"/>
            <a:ext cx="3816424" cy="136815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/>
              <a:t>Conscious </a:t>
            </a:r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憑意識即能察覺的知識</a:t>
            </a:r>
            <a:endParaRPr kumimoji="1" lang="en-US" altLang="zh-TW" sz="2000" dirty="0"/>
          </a:p>
        </p:txBody>
      </p:sp>
      <p:sp>
        <p:nvSpPr>
          <p:cNvPr id="319494" name="Oval 6"/>
          <p:cNvSpPr>
            <a:spLocks noChangeArrowheads="1"/>
          </p:cNvSpPr>
          <p:nvPr/>
        </p:nvSpPr>
        <p:spPr bwMode="auto">
          <a:xfrm>
            <a:off x="4932040" y="3284984"/>
            <a:ext cx="3600400" cy="11710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err="1"/>
              <a:t>Decordable</a:t>
            </a:r>
            <a:r>
              <a:rPr kumimoji="1" lang="en-US" altLang="zh-TW" sz="2000" dirty="0"/>
              <a:t> </a:t>
            </a:r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能記錄下來的知識</a:t>
            </a:r>
            <a:endParaRPr kumimoji="1" lang="en-US" altLang="zh-TW" sz="2000" dirty="0"/>
          </a:p>
        </p:txBody>
      </p:sp>
      <p:sp>
        <p:nvSpPr>
          <p:cNvPr id="319495" name="Oval 7"/>
          <p:cNvSpPr>
            <a:spLocks noChangeArrowheads="1"/>
          </p:cNvSpPr>
          <p:nvPr/>
        </p:nvSpPr>
        <p:spPr bwMode="auto">
          <a:xfrm>
            <a:off x="5364088" y="5085183"/>
            <a:ext cx="3239963" cy="13681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err="1"/>
              <a:t>Undecordable</a:t>
            </a:r>
            <a:r>
              <a:rPr kumimoji="1" lang="en-US" altLang="zh-TW" sz="2000" dirty="0"/>
              <a:t> </a:t>
            </a:r>
          </a:p>
          <a:p>
            <a:pPr algn="ctr"/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無法記錄下來的知識</a:t>
            </a:r>
            <a:endParaRPr kumimoji="1" lang="en-US" altLang="zh-TW" sz="2000" dirty="0"/>
          </a:p>
        </p:txBody>
      </p:sp>
      <p:sp>
        <p:nvSpPr>
          <p:cNvPr id="319496" name="AutoShape 8"/>
          <p:cNvSpPr>
            <a:spLocks noChangeArrowheads="1"/>
          </p:cNvSpPr>
          <p:nvPr/>
        </p:nvSpPr>
        <p:spPr bwMode="auto">
          <a:xfrm rot="5400000">
            <a:off x="1907232" y="4149552"/>
            <a:ext cx="720081" cy="71913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7" name="AutoShape 9"/>
          <p:cNvSpPr>
            <a:spLocks noChangeArrowheads="1"/>
          </p:cNvSpPr>
          <p:nvPr/>
        </p:nvSpPr>
        <p:spPr bwMode="auto">
          <a:xfrm>
            <a:off x="4283968" y="5373216"/>
            <a:ext cx="1080120" cy="640333"/>
          </a:xfrm>
          <a:prstGeom prst="rightArrow">
            <a:avLst>
              <a:gd name="adj1" fmla="val 50000"/>
              <a:gd name="adj2" fmla="val 4343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8" name="AutoShape 10"/>
          <p:cNvSpPr>
            <a:spLocks noChangeArrowheads="1"/>
          </p:cNvSpPr>
          <p:nvPr/>
        </p:nvSpPr>
        <p:spPr bwMode="auto">
          <a:xfrm rot="16200000">
            <a:off x="6422715" y="4314589"/>
            <a:ext cx="619572" cy="86461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9" name="Rectangle 11"/>
          <p:cNvSpPr>
            <a:spLocks noChangeArrowheads="1"/>
          </p:cNvSpPr>
          <p:nvPr/>
        </p:nvSpPr>
        <p:spPr bwMode="auto">
          <a:xfrm>
            <a:off x="467544" y="422108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情境</a:t>
            </a:r>
            <a:r>
              <a:rPr kumimoji="1" lang="zh-TW" altLang="en-US" sz="2000" dirty="0" smtClean="0"/>
              <a:t>、 閒聊          現場人員的經驗</a:t>
            </a:r>
            <a:endParaRPr kumimoji="1" lang="zh-TW" altLang="en-US" sz="2000" dirty="0"/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4860032" y="4581128"/>
            <a:ext cx="38164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重複、</a:t>
            </a:r>
            <a:r>
              <a:rPr kumimoji="1" lang="zh-TW" altLang="en-US" sz="2000" dirty="0" smtClean="0"/>
              <a:t>模仿              技師的任務</a:t>
            </a:r>
            <a:endParaRPr kumimoji="1" lang="zh-TW" altLang="en-US" sz="2000" dirty="0"/>
          </a:p>
        </p:txBody>
      </p:sp>
      <p:sp>
        <p:nvSpPr>
          <p:cNvPr id="319501" name="Rectangle 13"/>
          <p:cNvSpPr>
            <a:spLocks noChangeArrowheads="1"/>
          </p:cNvSpPr>
          <p:nvPr/>
        </p:nvSpPr>
        <p:spPr bwMode="auto">
          <a:xfrm>
            <a:off x="4067944" y="5085184"/>
            <a:ext cx="16561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反</a:t>
            </a:r>
            <a:r>
              <a:rPr kumimoji="1" lang="zh-TW" altLang="en-US" sz="2000" dirty="0" smtClean="0"/>
              <a:t>思、討論</a:t>
            </a:r>
            <a:endParaRPr kumimoji="1" lang="en-US" altLang="zh-TW" sz="2000" dirty="0" smtClean="0"/>
          </a:p>
          <a:p>
            <a:endParaRPr kumimoji="1" lang="en-US" altLang="zh-TW" sz="2000" dirty="0" smtClean="0"/>
          </a:p>
          <a:p>
            <a:endParaRPr kumimoji="1" lang="en-US" altLang="zh-TW" sz="2000" dirty="0" smtClean="0"/>
          </a:p>
          <a:p>
            <a:r>
              <a:rPr kumimoji="1" lang="zh-TW" altLang="en-US" sz="2000" dirty="0" smtClean="0"/>
              <a:t>眾人的互動 </a:t>
            </a:r>
            <a:endParaRPr kumimoji="1" lang="zh-TW" altLang="en-US" sz="2000" dirty="0"/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 rot="16200000">
            <a:off x="6444211" y="2564904"/>
            <a:ext cx="504056" cy="79208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4932040" y="1700808"/>
            <a:ext cx="3600400" cy="100811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000" dirty="0" smtClean="0">
                <a:ea typeface="新細明體" pitchFamily="18" charset="-120"/>
              </a:rPr>
              <a:t>Corded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已記錄下來的知識</a:t>
            </a:r>
            <a:endParaRPr kumimoji="1" lang="en-US" altLang="zh-TW" sz="2000" dirty="0" smtClean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499992" y="2780928"/>
            <a:ext cx="4464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 smtClean="0"/>
              <a:t>模型化、公式化           研究者的任務</a:t>
            </a:r>
            <a:endParaRPr kumimoji="1" lang="zh-TW" altLang="en-US" sz="2000" dirty="0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57</a:t>
            </a:fld>
            <a:endParaRPr lang="en-US" altLang="zh-TW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613650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07-8 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多</a:t>
            </a:r>
            <a:r>
              <a:rPr lang="zh-TW" altLang="en-US" sz="4000" b="1" dirty="0">
                <a:solidFill>
                  <a:srgbClr val="7030A0"/>
                </a:solidFill>
                <a:latin typeface="+mn-lt"/>
              </a:rPr>
              <a:t>人世界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的知識</a:t>
            </a:r>
            <a:endParaRPr lang="en-US" altLang="zh-TW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16419" name="Rectangle 3"/>
          <p:cNvSpPr>
            <a:spLocks noChangeArrowheads="1"/>
          </p:cNvSpPr>
          <p:nvPr/>
        </p:nvSpPr>
        <p:spPr bwMode="auto">
          <a:xfrm>
            <a:off x="971600" y="1268760"/>
            <a:ext cx="795813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buFontTx/>
              <a:buAutoNum type="arabicParenR"/>
            </a:pPr>
            <a:r>
              <a:rPr kumimoji="1" lang="en-US" altLang="zh-TW" sz="2400" dirty="0">
                <a:solidFill>
                  <a:srgbClr val="800080"/>
                </a:solidFill>
                <a:ea typeface="新細明體" pitchFamily="18" charset="-120"/>
              </a:rPr>
              <a:t> Know What </a:t>
            </a:r>
            <a:r>
              <a:rPr kumimoji="1" lang="zh-TW" altLang="en-US" sz="2400" dirty="0" smtClean="0">
                <a:ea typeface="新細明體" pitchFamily="18" charset="-120"/>
              </a:rPr>
              <a:t>：</a:t>
            </a:r>
            <a:endParaRPr kumimoji="1" lang="en-US" altLang="zh-TW" sz="2400" dirty="0" smtClean="0">
              <a:ea typeface="新細明體" pitchFamily="18" charset="-120"/>
            </a:endParaRPr>
          </a:p>
          <a:p>
            <a:pPr marL="800100" lvl="1" indent="-342900" eaLnBrk="0" hangingPunct="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多</a:t>
            </a:r>
            <a:r>
              <a:rPr kumimoji="1" lang="zh-TW" altLang="en-US" sz="2400" dirty="0">
                <a:ea typeface="新細明體" pitchFamily="18" charset="-120"/>
              </a:rPr>
              <a:t>人世界的知悉問題和兩人世界類似，只是要知悉的對象從一人增為多人。</a:t>
            </a:r>
          </a:p>
          <a:p>
            <a:pPr marL="342900" indent="-342900">
              <a:buFontTx/>
              <a:buAutoNum type="arabicParenR"/>
            </a:pPr>
            <a:r>
              <a:rPr kumimoji="1" lang="zh-TW" altLang="en-US" sz="2400" dirty="0">
                <a:solidFill>
                  <a:srgbClr val="800080"/>
                </a:solidFill>
                <a:ea typeface="新細明體" pitchFamily="18" charset="-120"/>
              </a:rPr>
              <a:t> </a:t>
            </a:r>
            <a:r>
              <a:rPr kumimoji="1" lang="en-US" altLang="zh-TW" sz="2400" dirty="0">
                <a:solidFill>
                  <a:srgbClr val="800080"/>
                </a:solidFill>
                <a:ea typeface="新細明體" pitchFamily="18" charset="-120"/>
              </a:rPr>
              <a:t>Know How </a:t>
            </a:r>
            <a:r>
              <a:rPr kumimoji="1" lang="zh-TW" altLang="en-US" sz="2400" dirty="0" smtClean="0">
                <a:ea typeface="新細明體" pitchFamily="18" charset="-120"/>
              </a:rPr>
              <a:t>：</a:t>
            </a:r>
            <a:endParaRPr kumimoji="1" lang="en-US" altLang="zh-TW" sz="2400" dirty="0" smtClean="0">
              <a:ea typeface="新細明體" pitchFamily="18" charset="-12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多</a:t>
            </a:r>
            <a:r>
              <a:rPr kumimoji="1" lang="zh-TW" altLang="en-US" sz="2400" dirty="0">
                <a:ea typeface="新細明體" pitchFamily="18" charset="-120"/>
              </a:rPr>
              <a:t>人世界多</a:t>
            </a:r>
            <a:r>
              <a:rPr kumimoji="1" lang="zh-TW" altLang="en-US" sz="2400" dirty="0" smtClean="0">
                <a:ea typeface="新細明體" pitchFamily="18" charset="-120"/>
              </a:rPr>
              <a:t>了如何組織團體？ </a:t>
            </a:r>
            <a:r>
              <a:rPr kumimoji="1" lang="zh-TW" altLang="en-US" sz="2400" dirty="0">
                <a:ea typeface="新細明體" pitchFamily="18" charset="-120"/>
              </a:rPr>
              <a:t>如何</a:t>
            </a:r>
            <a:r>
              <a:rPr kumimoji="1" lang="zh-TW" altLang="en-US" sz="2400" dirty="0" smtClean="0">
                <a:ea typeface="新細明體" pitchFamily="18" charset="-120"/>
              </a:rPr>
              <a:t>和其他團體</a:t>
            </a:r>
            <a:r>
              <a:rPr kumimoji="1" lang="zh-TW" altLang="en-US" sz="2400" dirty="0">
                <a:ea typeface="新細明體" pitchFamily="18" charset="-120"/>
              </a:rPr>
              <a:t>進行交易與合作</a:t>
            </a:r>
            <a:r>
              <a:rPr kumimoji="1" lang="zh-TW" altLang="en-US" sz="2400" dirty="0" smtClean="0">
                <a:ea typeface="新細明體" pitchFamily="18" charset="-120"/>
              </a:rPr>
              <a:t>？ </a:t>
            </a:r>
            <a:r>
              <a:rPr kumimoji="1" lang="zh-TW" altLang="en-US" sz="2400" dirty="0">
                <a:ea typeface="新細明體" pitchFamily="18" charset="-120"/>
              </a:rPr>
              <a:t>如何解決人際間的利益衝突</a:t>
            </a:r>
            <a:r>
              <a:rPr kumimoji="1" lang="zh-TW" altLang="en-US" sz="2400" dirty="0" smtClean="0">
                <a:ea typeface="新細明體" pitchFamily="18" charset="-120"/>
              </a:rPr>
              <a:t>？</a:t>
            </a:r>
            <a:endParaRPr kumimoji="1" lang="en-US" altLang="zh-TW" sz="2400" dirty="0" smtClean="0">
              <a:ea typeface="新細明體" pitchFamily="18" charset="-120"/>
            </a:endParaRPr>
          </a:p>
          <a:p>
            <a:pPr marL="342900" indent="-342900" eaLnBrk="0" hangingPunct="0"/>
            <a:r>
              <a:rPr kumimoji="1" lang="en-US" altLang="zh-TW" sz="2400" dirty="0" smtClean="0">
                <a:solidFill>
                  <a:srgbClr val="800080"/>
                </a:solidFill>
                <a:ea typeface="新細明體" pitchFamily="18" charset="-120"/>
              </a:rPr>
              <a:t>3) Know Who</a:t>
            </a:r>
            <a:r>
              <a:rPr kumimoji="1" lang="zh-TW" altLang="en-US" sz="2400" dirty="0" smtClean="0">
                <a:solidFill>
                  <a:srgbClr val="800080"/>
                </a:solidFill>
                <a:ea typeface="新細明體" pitchFamily="18" charset="-120"/>
              </a:rPr>
              <a:t>：</a:t>
            </a:r>
            <a:endParaRPr kumimoji="1" lang="en-US" altLang="zh-TW" sz="2400" dirty="0" smtClean="0">
              <a:solidFill>
                <a:srgbClr val="800080"/>
              </a:solidFill>
              <a:ea typeface="新細明體" pitchFamily="18" charset="-120"/>
            </a:endParaRPr>
          </a:p>
          <a:p>
            <a:pPr marL="800100" lvl="1" indent="-342900" eaLnBrk="0" hangingPunct="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兩人世界的交易或合作對象都是已知的另一人，多人世界則否。故：要與何人進行何種交易或生產合作？要請何人解決衝突？</a:t>
            </a:r>
          </a:p>
          <a:p>
            <a:pPr marL="342900" indent="-342900"/>
            <a:r>
              <a:rPr kumimoji="1" lang="en-US" altLang="zh-TW" sz="2400" dirty="0" smtClean="0">
                <a:solidFill>
                  <a:srgbClr val="800080"/>
                </a:solidFill>
                <a:ea typeface="新細明體" pitchFamily="18" charset="-120"/>
              </a:rPr>
              <a:t>4) Know Where</a:t>
            </a:r>
            <a:r>
              <a:rPr kumimoji="1" lang="zh-TW" altLang="en-US" sz="2400" dirty="0" smtClean="0">
                <a:solidFill>
                  <a:srgbClr val="800080"/>
                </a:solidFill>
                <a:ea typeface="新細明體" pitchFamily="18" charset="-120"/>
              </a:rPr>
              <a:t>：</a:t>
            </a:r>
            <a:endParaRPr kumimoji="1" lang="en-US" altLang="zh-TW" sz="2400" dirty="0" smtClean="0">
              <a:solidFill>
                <a:srgbClr val="800080"/>
              </a:solidFill>
              <a:ea typeface="新細明體" pitchFamily="18" charset="-12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這是</a:t>
            </a:r>
            <a:r>
              <a:rPr kumimoji="1" lang="en-US" altLang="zh-TW" sz="2400" dirty="0" smtClean="0">
                <a:ea typeface="新細明體" pitchFamily="18" charset="-120"/>
              </a:rPr>
              <a:t>Know Who</a:t>
            </a:r>
            <a:r>
              <a:rPr kumimoji="1" lang="zh-TW" altLang="en-US" sz="2400" dirty="0" smtClean="0">
                <a:ea typeface="新細明體" pitchFamily="18" charset="-120"/>
              </a:rPr>
              <a:t>的延伸，擺脫不了該對象所在地之典章制度的理解，如：是否將產品賣到非洲？ 是否到大陸設廠？</a:t>
            </a:r>
            <a:endParaRPr kumimoji="1" lang="zh-TW" altLang="en-US" sz="2400" dirty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58</a:t>
            </a:fld>
            <a:endParaRPr lang="en-US" altLang="zh-TW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110000"/>
              </a:lnSpc>
            </a:pPr>
            <a:r>
              <a:rPr lang="en-US" altLang="zh-TW" sz="4000" b="1" dirty="0" smtClean="0">
                <a:solidFill>
                  <a:srgbClr val="7030A0"/>
                </a:solidFill>
                <a:latin typeface="+mn-lt"/>
                <a:ea typeface="+mn-ea"/>
              </a:rPr>
              <a:t>07-9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知識的利用</a:t>
            </a:r>
            <a:endParaRPr lang="zh-TW" altLang="en-US" sz="4000" b="1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990600" y="1268760"/>
            <a:ext cx="7973888" cy="5273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itchFamily="2" charset="2"/>
              <a:buChar char="u"/>
            </a:pPr>
            <a:r>
              <a:rPr lang="zh-TW" altLang="en-US" sz="2800" dirty="0" smtClean="0">
                <a:ea typeface="新細明體" pitchFamily="18" charset="-120"/>
              </a:rPr>
              <a:t>技術：發展個人未能察覺的技術，使設法察覺。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indent="-609600">
              <a:buFont typeface="Wingdings" pitchFamily="2" charset="2"/>
              <a:buChar char="u"/>
            </a:pPr>
            <a:r>
              <a:rPr lang="zh-TW" altLang="en-US" sz="2800" dirty="0" smtClean="0">
                <a:ea typeface="新細明體" pitchFamily="18" charset="-120"/>
              </a:rPr>
              <a:t>科學：將已察覺的知識編碼出來。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lvl="1" indent="-6096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</a:pPr>
            <a:r>
              <a:rPr lang="zh-TW" altLang="en-US" dirty="0" smtClean="0">
                <a:solidFill>
                  <a:srgbClr val="7030A0"/>
                </a:solidFill>
              </a:rPr>
              <a:t>科學與技術合稱科技。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pPr marL="1341120" lvl="3" indent="-6096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7030A0"/>
                </a:solidFill>
              </a:rPr>
              <a:t>沒有</a:t>
            </a:r>
            <a:r>
              <a:rPr lang="zh-TW" altLang="en-US" sz="2400" dirty="0" smtClean="0">
                <a:solidFill>
                  <a:srgbClr val="7030A0"/>
                </a:solidFill>
                <a:ea typeface="新細明體" pitchFamily="18" charset="-120"/>
              </a:rPr>
              <a:t>自己的技術，就不會有自己的科學。</a:t>
            </a:r>
            <a:endParaRPr lang="en-US" altLang="zh-TW" sz="2400" dirty="0" smtClean="0">
              <a:solidFill>
                <a:srgbClr val="7030A0"/>
              </a:solidFill>
              <a:ea typeface="新細明體" pitchFamily="18" charset="-120"/>
            </a:endParaRPr>
          </a:p>
          <a:p>
            <a:pPr marL="1341120" lvl="3" indent="-6096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7030A0"/>
                </a:solidFill>
              </a:rPr>
              <a:t>誰毀了台灣的科技發展？</a:t>
            </a:r>
            <a:endParaRPr lang="en-US" altLang="zh-TW" sz="2400" dirty="0" smtClean="0">
              <a:solidFill>
                <a:srgbClr val="7030A0"/>
              </a:solidFill>
            </a:endParaRPr>
          </a:p>
          <a:p>
            <a:pPr marL="609600" indent="-609600">
              <a:buFont typeface="Wingdings" pitchFamily="2" charset="2"/>
              <a:buChar char="¨"/>
            </a:pPr>
            <a:r>
              <a:rPr lang="zh-TW" altLang="en-US" sz="2800" dirty="0" smtClean="0"/>
              <a:t>編碼出來的知識：</a:t>
            </a:r>
            <a:endParaRPr lang="en-US" altLang="zh-TW" sz="2800" dirty="0" smtClean="0"/>
          </a:p>
          <a:p>
            <a:pPr marL="1252538" lvl="2" indent="-609600">
              <a:buFont typeface="Wingdings" pitchFamily="2" charset="2"/>
              <a:buAutoNum type="circleNumWdWhitePlain"/>
            </a:pPr>
            <a:r>
              <a:rPr lang="zh-TW" altLang="en-US" dirty="0" smtClean="0"/>
              <a:t>知識一旦編碼，就能成為大量生產的</a:t>
            </a:r>
            <a:r>
              <a:rPr lang="en-US" altLang="zh-TW" dirty="0" smtClean="0"/>
              <a:t>SOP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252538" lvl="2" indent="-609600">
              <a:buFont typeface="Wingdings" pitchFamily="2" charset="2"/>
              <a:buAutoNum type="circleNumWdWhitePlain"/>
            </a:pPr>
            <a:r>
              <a:rPr lang="zh-TW" altLang="en-US" dirty="0" smtClean="0"/>
              <a:t>其產品屬於完全競爭市場，其</a:t>
            </a:r>
            <a:r>
              <a:rPr lang="zh-TW" altLang="en-US" dirty="0" smtClean="0">
                <a:solidFill>
                  <a:srgbClr val="FF0000"/>
                </a:solidFill>
              </a:rPr>
              <a:t>超額利潤為零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252538" lvl="2" indent="-609600">
              <a:buFont typeface="Wingdings" pitchFamily="2" charset="2"/>
              <a:buAutoNum type="circleNumWdWhitePlain"/>
            </a:pPr>
            <a:r>
              <a:rPr lang="zh-TW" altLang="en-US" dirty="0" smtClean="0"/>
              <a:t>能廣為傳播，卻無法提升薪資率。</a:t>
            </a:r>
            <a:endParaRPr lang="en-US" altLang="zh-TW" dirty="0" smtClean="0"/>
          </a:p>
          <a:p>
            <a:pPr marL="749618" lvl="1" indent="-609600">
              <a:buFont typeface="Wingdings" pitchFamily="2" charset="2"/>
              <a:buChar char="p"/>
            </a:pPr>
            <a:r>
              <a:rPr lang="zh-TW" altLang="en-US" dirty="0" smtClean="0"/>
              <a:t>沒有自己的科學，技術只能停留在技師與技師的身上。</a:t>
            </a:r>
            <a:endParaRPr lang="en-US" altLang="zh-TW" sz="2400" dirty="0" smtClean="0">
              <a:ea typeface="新細明體" pitchFamily="18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59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01-2</a:t>
            </a:r>
            <a:r>
              <a:rPr lang="zh-TW" altLang="en-US" sz="4000" dirty="0" smtClean="0">
                <a:solidFill>
                  <a:srgbClr val="7030A0"/>
                </a:solidFill>
              </a:rPr>
              <a:t>  經濟成長的追趕</a:t>
            </a:r>
            <a:r>
              <a:rPr lang="en-US" altLang="zh-TW" sz="5400" dirty="0" smtClean="0">
                <a:solidFill>
                  <a:srgbClr val="7030A0"/>
                </a:solidFill>
              </a:rPr>
              <a:t> </a:t>
            </a:r>
            <a:r>
              <a:rPr lang="en-US" altLang="zh-TW" sz="3200" dirty="0" smtClean="0">
                <a:solidFill>
                  <a:srgbClr val="7030A0"/>
                </a:solidFill>
              </a:rPr>
              <a:t>(GDP</a:t>
            </a:r>
            <a:r>
              <a:rPr lang="zh-TW" altLang="en-US" sz="3200" dirty="0" smtClean="0">
                <a:solidFill>
                  <a:srgbClr val="7030A0"/>
                </a:solidFill>
              </a:rPr>
              <a:t>，</a:t>
            </a:r>
            <a:r>
              <a:rPr lang="en-US" altLang="zh-TW" sz="3200" dirty="0" smtClean="0">
                <a:solidFill>
                  <a:srgbClr val="7030A0"/>
                </a:solidFill>
              </a:rPr>
              <a:t>US$)</a:t>
            </a:r>
            <a:endParaRPr lang="en-US" sz="3200" dirty="0">
              <a:solidFill>
                <a:srgbClr val="7030A0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55576" y="1340768"/>
          <a:ext cx="7488831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6"/>
                <a:gridCol w="1390801"/>
                <a:gridCol w="1719945"/>
                <a:gridCol w="1512168"/>
                <a:gridCol w="1368151"/>
              </a:tblGrid>
              <a:tr h="440082"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chemeClr val="tx1"/>
                          </a:solidFill>
                        </a:rPr>
                        <a:t>China</a:t>
                      </a:r>
                      <a:endParaRPr lang="zh-TW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chemeClr val="tx1"/>
                          </a:solidFill>
                        </a:rPr>
                        <a:t>Ave-g</a:t>
                      </a:r>
                      <a:endParaRPr lang="zh-TW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Taiwan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>
                          <a:solidFill>
                            <a:schemeClr val="tx1"/>
                          </a:solidFill>
                        </a:rPr>
                        <a:t>Ave-g</a:t>
                      </a:r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zh-TW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1979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267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7%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1957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14%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1990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539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6%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8132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5%</a:t>
                      </a:r>
                      <a:endParaRPr lang="zh-TW" altLang="en-US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2002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1129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15%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13291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4%</a:t>
                      </a:r>
                      <a:endParaRPr lang="zh-TW" altLang="en-US" sz="2400" dirty="0"/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 2007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2440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18%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17596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3%</a:t>
                      </a:r>
                      <a:endParaRPr lang="zh-TW" altLang="en-US" sz="2400" dirty="0"/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 2011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4944</a:t>
                      </a:r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10%</a:t>
                      </a:r>
                      <a:endParaRPr lang="zh-TW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20939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/>
                        <a:t>2%</a:t>
                      </a:r>
                      <a:endParaRPr lang="zh-TW" altLang="en-US" sz="2400" dirty="0"/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2015</a:t>
                      </a:r>
                      <a:r>
                        <a:rPr lang="en-US" altLang="zh-TW" sz="1400" baseline="100000" dirty="0" smtClean="0">
                          <a:solidFill>
                            <a:srgbClr val="0070C0"/>
                          </a:solidFill>
                        </a:rPr>
                        <a:t>P</a:t>
                      </a:r>
                      <a:endParaRPr lang="zh-TW" alt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6862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 9%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22753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3%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2023</a:t>
                      </a:r>
                      <a:r>
                        <a:rPr lang="en-US" altLang="zh-TW" sz="1400" baseline="100000" dirty="0" smtClean="0">
                          <a:solidFill>
                            <a:srgbClr val="0070C0"/>
                          </a:solidFill>
                        </a:rPr>
                        <a:t>P</a:t>
                      </a:r>
                      <a:endParaRPr lang="zh-TW" altLang="en-US" sz="1400" baseline="100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17000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 9%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 30000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0070C0"/>
                          </a:solidFill>
                        </a:rPr>
                        <a:t>3%</a:t>
                      </a:r>
                      <a:endParaRPr lang="zh-TW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400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zh-TW" sz="2400" dirty="0" smtClean="0">
                          <a:solidFill>
                            <a:srgbClr val="FF0000"/>
                          </a:solidFill>
                        </a:rPr>
                        <a:t>2031</a:t>
                      </a:r>
                      <a:r>
                        <a:rPr lang="en-US" altLang="zh-TW" sz="1400" baseline="100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</a:t>
                      </a:r>
                      <a:endParaRPr lang="zh-TW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FF0000"/>
                          </a:solidFill>
                        </a:rPr>
                        <a:t>34000</a:t>
                      </a:r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2400" dirty="0" smtClean="0">
                          <a:solidFill>
                            <a:srgbClr val="FF0000"/>
                          </a:solidFill>
                        </a:rPr>
                        <a:t>34000</a:t>
                      </a:r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899592" y="5661248"/>
            <a:ext cx="6385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>
                <a:hlinkClick r:id="rId2"/>
              </a:rPr>
              <a:t>From: http://twbusiness.nat.gov.tw/old/pdf/sec9.pdf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45624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07-10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知識的第四種分類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8064896" cy="5400600"/>
          </a:xfrm>
        </p:spPr>
        <p:txBody>
          <a:bodyPr>
            <a:noAutofit/>
          </a:bodyPr>
          <a:lstStyle/>
          <a:p>
            <a:pPr marL="669925" indent="-669925"/>
            <a:r>
              <a:rPr lang="zh-TW" altLang="en-US" sz="2800" dirty="0" smtClean="0">
                <a:ea typeface="新細明體" pitchFamily="18" charset="-120"/>
              </a:rPr>
              <a:t>共同知識（</a:t>
            </a:r>
            <a:r>
              <a:rPr lang="en-US" altLang="zh-TW" sz="2800" dirty="0" smtClean="0">
                <a:ea typeface="新細明體" pitchFamily="18" charset="-120"/>
              </a:rPr>
              <a:t>common knowledge</a:t>
            </a:r>
            <a:r>
              <a:rPr lang="zh-TW" altLang="en-US" sz="2800" dirty="0" smtClean="0">
                <a:ea typeface="新細明體" pitchFamily="18" charset="-120"/>
              </a:rPr>
              <a:t>）：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990600" lvl="1" indent="-533400"/>
            <a:r>
              <a:rPr lang="zh-TW" altLang="en-US" sz="2400" dirty="0" smtClean="0">
                <a:ea typeface="新細明體" pitchFamily="18" charset="-120"/>
              </a:rPr>
              <a:t>跨場地共用或已編碼的知識。</a:t>
            </a:r>
          </a:p>
          <a:p>
            <a:pPr marL="990600" lvl="1" indent="-533400"/>
            <a:r>
              <a:rPr lang="zh-TW" altLang="en-US" sz="2400" dirty="0" smtClean="0">
                <a:ea typeface="新細明體" pitchFamily="18" charset="-120"/>
              </a:rPr>
              <a:t>上級能夠指導、考核的知識。</a:t>
            </a:r>
          </a:p>
          <a:p>
            <a:pPr marL="609600" indent="-609600"/>
            <a:r>
              <a:rPr lang="zh-TW" altLang="en-US" sz="2800" dirty="0" smtClean="0">
                <a:ea typeface="新細明體" pitchFamily="18" charset="-120"/>
              </a:rPr>
              <a:t>現場知識</a:t>
            </a:r>
            <a:r>
              <a:rPr lang="zh-TW" altLang="en-US" sz="2800" dirty="0">
                <a:ea typeface="新細明體" pitchFamily="18" charset="-120"/>
              </a:rPr>
              <a:t>（</a:t>
            </a:r>
            <a:r>
              <a:rPr lang="en-US" altLang="zh-TW" sz="2800" dirty="0">
                <a:ea typeface="新細明體" pitchFamily="18" charset="-120"/>
              </a:rPr>
              <a:t>local knowledge</a:t>
            </a:r>
            <a:r>
              <a:rPr lang="zh-TW" altLang="en-US" sz="2800" dirty="0">
                <a:ea typeface="新細明體" pitchFamily="18" charset="-120"/>
              </a:rPr>
              <a:t>）：</a:t>
            </a:r>
          </a:p>
          <a:p>
            <a:pPr marL="990600" lvl="1" indent="-533400"/>
            <a:r>
              <a:rPr lang="zh-TW" altLang="en-US" sz="2400" dirty="0" smtClean="0">
                <a:ea typeface="新細明體" pitchFamily="18" charset="-120"/>
              </a:rPr>
              <a:t>又稱在地知識。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990600" lvl="1" indent="-533400"/>
            <a:r>
              <a:rPr lang="zh-TW" altLang="en-US" sz="2400" dirty="0" smtClean="0">
                <a:ea typeface="新細明體" pitchFamily="18" charset="-120"/>
              </a:rPr>
              <a:t>只</a:t>
            </a:r>
            <a:r>
              <a:rPr lang="zh-TW" altLang="en-US" sz="2400" dirty="0">
                <a:ea typeface="新細明體" pitchFamily="18" charset="-120"/>
              </a:rPr>
              <a:t>存在於特殊工作</a:t>
            </a:r>
            <a:r>
              <a:rPr lang="zh-TW" altLang="en-US" sz="2400" dirty="0" smtClean="0">
                <a:ea typeface="新細明體" pitchFamily="18" charset="-120"/>
              </a:rPr>
              <a:t>場地及未編碼的知識。</a:t>
            </a:r>
            <a:endParaRPr lang="zh-TW" altLang="en-US" sz="2400" dirty="0">
              <a:ea typeface="新細明體" pitchFamily="18" charset="-120"/>
            </a:endParaRPr>
          </a:p>
          <a:p>
            <a:pPr marL="990600" lvl="1" indent="-533400"/>
            <a:r>
              <a:rPr lang="zh-TW" altLang="en-US" sz="2400" dirty="0">
                <a:ea typeface="新細明體" pitchFamily="18" charset="-120"/>
              </a:rPr>
              <a:t>上級無法指導，必須</a:t>
            </a:r>
            <a:r>
              <a:rPr lang="zh-TW" altLang="en-US" sz="2400" dirty="0" smtClean="0">
                <a:ea typeface="新細明體" pitchFamily="18" charset="-120"/>
              </a:rPr>
              <a:t>授權個人運作。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609600" indent="-609600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sz="2800" b="1" dirty="0" smtClean="0">
                <a:solidFill>
                  <a:srgbClr val="7B5E29"/>
                </a:solidFill>
              </a:rPr>
              <a:t>知識員工</a:t>
            </a:r>
            <a:r>
              <a:rPr lang="zh-TW" altLang="en-US" sz="2800" dirty="0" smtClean="0">
                <a:ea typeface="新細明體" pitchFamily="18" charset="-120"/>
              </a:rPr>
              <a:t>：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</a:pPr>
            <a:r>
              <a:rPr lang="zh-TW" altLang="en-US" sz="2400" dirty="0" smtClean="0">
                <a:ea typeface="新細明體" pitchFamily="18" charset="-120"/>
              </a:rPr>
              <a:t>共同知識並擁有工作現場的知識。</a:t>
            </a:r>
            <a:endParaRPr lang="en-US" altLang="zh-TW" sz="2400" dirty="0" smtClean="0">
              <a:ea typeface="新細明體" pitchFamily="18" charset="-120"/>
            </a:endParaRP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</a:pPr>
            <a:r>
              <a:rPr lang="zh-TW" altLang="en-US" sz="2400" dirty="0" smtClean="0">
                <a:ea typeface="新細明體" pitchFamily="18" charset="-120"/>
              </a:rPr>
              <a:t>生產過程的問題是在現場中發現，而其改進與創新常來自默會致知。</a:t>
            </a:r>
            <a:endParaRPr lang="zh-TW" altLang="en-US" sz="2400" dirty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60</a:t>
            </a:fld>
            <a:endParaRPr lang="en-US" altLang="zh-TW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07-11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社會</a:t>
            </a:r>
            <a:r>
              <a:rPr lang="zh-TW" altLang="en-US" sz="4000" b="1" dirty="0">
                <a:solidFill>
                  <a:srgbClr val="7030A0"/>
                </a:solidFill>
                <a:latin typeface="+mn-lt"/>
              </a:rPr>
              <a:t>的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知識 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7418" y="1268760"/>
            <a:ext cx="8136582" cy="467992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ea typeface="新細明體" pitchFamily="18" charset="-120"/>
              </a:rPr>
              <a:t>個人擁有的知識是零碎</a:t>
            </a:r>
            <a:r>
              <a:rPr lang="zh-TW" altLang="en-US" sz="2800" dirty="0">
                <a:ea typeface="新細明體" pitchFamily="18" charset="-120"/>
              </a:rPr>
              <a:t>、分散</a:t>
            </a:r>
            <a:r>
              <a:rPr lang="zh-TW" altLang="en-US" sz="2800" dirty="0" smtClean="0">
                <a:ea typeface="新細明體" pitchFamily="18" charset="-120"/>
              </a:rPr>
              <a:t>、與他人未必一致，而這些以現場知識與默會致知為主。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ea typeface="新細明體" pitchFamily="18" charset="-120"/>
              </a:rPr>
              <a:t>社會成長帶動各行各業的專業化，個人知識更加零碎，而人與人之間的知識差異也擴大。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sz="2800" dirty="0" smtClean="0">
                <a:ea typeface="新細明體" pitchFamily="18" charset="-120"/>
              </a:rPr>
              <a:t>專業化後，個人知識的成長速度趕不上社會整體知識的成長速度。</a:t>
            </a:r>
            <a:endParaRPr lang="zh-TW" altLang="en-US" sz="2800" dirty="0">
              <a:ea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61</a:t>
            </a:fld>
            <a:endParaRPr lang="en-US" altLang="zh-TW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08.</a:t>
            </a:r>
            <a:r>
              <a:rPr lang="zh-TW" altLang="en-US" dirty="0" smtClean="0">
                <a:solidFill>
                  <a:srgbClr val="D1253E"/>
                </a:solidFill>
                <a:latin typeface="+mn-lt"/>
                <a:ea typeface="標楷體" pitchFamily="65" charset="-120"/>
              </a:rPr>
              <a:t>  資本財的知識理論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411760" y="2708920"/>
            <a:ext cx="6192688" cy="2500330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馬克斯認為過去</a:t>
            </a:r>
            <a:r>
              <a:rPr lang="zh-TW" altLang="en-US" sz="2800" dirty="0" smtClean="0">
                <a:ea typeface="標楷體" pitchFamily="65" charset="-120"/>
              </a:rPr>
              <a:t>的勞動力內嵌到資本財</a:t>
            </a:r>
            <a:r>
              <a:rPr lang="zh-TW" altLang="en-US" sz="2800" dirty="0" smtClean="0">
                <a:ea typeface="標楷體" pitchFamily="65" charset="-120"/>
              </a:rPr>
              <a:t>，才</a:t>
            </a:r>
            <a:r>
              <a:rPr lang="zh-TW" altLang="en-US" sz="2800" dirty="0" smtClean="0">
                <a:ea typeface="標楷體" pitchFamily="65" charset="-120"/>
              </a:rPr>
              <a:t>貢獻了今日的生產力</a:t>
            </a:r>
            <a:r>
              <a:rPr lang="zh-TW" altLang="en-US" sz="2800" dirty="0" smtClean="0">
                <a:ea typeface="標楷體" pitchFamily="65" charset="-120"/>
              </a:rPr>
              <a:t>。實則是知識，</a:t>
            </a:r>
            <a:r>
              <a:rPr lang="zh-TW" altLang="en-US" sz="2800" dirty="0" smtClean="0">
                <a:ea typeface="標楷體" pitchFamily="65" charset="-120"/>
              </a:rPr>
              <a:t>而非</a:t>
            </a:r>
            <a:r>
              <a:rPr lang="zh-TW" altLang="en-US" sz="2800" dirty="0" smtClean="0">
                <a:ea typeface="標楷體" pitchFamily="65" charset="-120"/>
              </a:rPr>
              <a:t>勞動力。</a:t>
            </a:r>
            <a:endParaRPr lang="en-US" altLang="zh-TW" sz="2800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62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08-1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載體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1" y="1268760"/>
            <a:ext cx="7920880" cy="5072063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2800" dirty="0" smtClean="0"/>
              <a:t>載體 </a:t>
            </a:r>
            <a:r>
              <a:rPr lang="en-US" altLang="zh-TW" sz="2800" dirty="0" smtClean="0"/>
              <a:t>(carrier)</a:t>
            </a:r>
            <a:r>
              <a:rPr lang="zh-TW" altLang="en-US" sz="2800" dirty="0" smtClean="0"/>
              <a:t>，可以獨立移動之客觀物體，能將一個主體所寄載之物傳遞給另一主體。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2800" dirty="0" smtClean="0"/>
              <a:t>例：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愛神的箭、咒語、巫毒小木人。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穿越壕溝上空的子彈、信函上的文字。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語言、標籤上的價格。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規章、禮節、法律。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63</a:t>
            </a:fld>
            <a:endParaRPr lang="en-US" altLang="zh-TW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08-2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傳遞、編碼、解碼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340768"/>
            <a:ext cx="7848872" cy="137375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主觀的知識、目的、評價等需要客觀的載體來傳達，才能完成人與人的溝通與協作。</a:t>
            </a:r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3132138" y="4797425"/>
            <a:ext cx="792162" cy="936625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 rot="894496">
            <a:off x="1808163" y="3922713"/>
            <a:ext cx="1743075" cy="722312"/>
          </a:xfrm>
          <a:prstGeom prst="curvedDownArrow">
            <a:avLst>
              <a:gd name="adj1" fmla="val 14602"/>
              <a:gd name="adj2" fmla="val 85903"/>
              <a:gd name="adj3" fmla="val 38681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6877050" y="3933825"/>
            <a:ext cx="1295400" cy="1296988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6" name="AutoShape 7"/>
          <p:cNvSpPr>
            <a:spLocks noChangeArrowheads="1"/>
          </p:cNvSpPr>
          <p:nvPr/>
        </p:nvSpPr>
        <p:spPr bwMode="auto">
          <a:xfrm>
            <a:off x="1042988" y="3716338"/>
            <a:ext cx="1223962" cy="1296987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7" name="AutoShape 8"/>
          <p:cNvSpPr>
            <a:spLocks noChangeArrowheads="1"/>
          </p:cNvSpPr>
          <p:nvPr/>
        </p:nvSpPr>
        <p:spPr bwMode="auto">
          <a:xfrm>
            <a:off x="3276600" y="5084763"/>
            <a:ext cx="503238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8" name="AutoShape 9"/>
          <p:cNvSpPr>
            <a:spLocks noChangeArrowheads="1"/>
          </p:cNvSpPr>
          <p:nvPr/>
        </p:nvSpPr>
        <p:spPr bwMode="auto">
          <a:xfrm>
            <a:off x="4211638" y="4868863"/>
            <a:ext cx="865187" cy="7921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9" name="AutoShape 10"/>
          <p:cNvSpPr>
            <a:spLocks noChangeArrowheads="1"/>
          </p:cNvSpPr>
          <p:nvPr/>
        </p:nvSpPr>
        <p:spPr bwMode="auto">
          <a:xfrm>
            <a:off x="5219700" y="4868863"/>
            <a:ext cx="865188" cy="8636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20" name="AutoShape 11"/>
          <p:cNvSpPr>
            <a:spLocks noChangeArrowheads="1"/>
          </p:cNvSpPr>
          <p:nvPr/>
        </p:nvSpPr>
        <p:spPr bwMode="auto">
          <a:xfrm rot="-1898512">
            <a:off x="5334000" y="3746500"/>
            <a:ext cx="1727200" cy="696913"/>
          </a:xfrm>
          <a:prstGeom prst="curvedDownArrow">
            <a:avLst>
              <a:gd name="adj1" fmla="val 19781"/>
              <a:gd name="adj2" fmla="val 59664"/>
              <a:gd name="adj3" fmla="val 38681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 flipH="1">
            <a:off x="6011863" y="4652963"/>
            <a:ext cx="792162" cy="576262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2" name="Rectangle 13"/>
          <p:cNvSpPr>
            <a:spLocks noChangeArrowheads="1"/>
          </p:cNvSpPr>
          <p:nvPr/>
        </p:nvSpPr>
        <p:spPr bwMode="auto">
          <a:xfrm>
            <a:off x="6084888" y="4149725"/>
            <a:ext cx="857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kumimoji="1" lang="zh-TW" altLang="en-US" sz="4000" b="1">
                <a:solidFill>
                  <a:srgbClr val="FF0000"/>
                </a:solidFill>
                <a:latin typeface="新細明體" pitchFamily="18" charset="-120"/>
              </a:rPr>
              <a:t>？</a:t>
            </a:r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2339975" y="4724400"/>
            <a:ext cx="792163" cy="576263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4" name="Rectangle 15"/>
          <p:cNvSpPr>
            <a:spLocks noChangeArrowheads="1"/>
          </p:cNvSpPr>
          <p:nvPr/>
        </p:nvSpPr>
        <p:spPr bwMode="auto">
          <a:xfrm>
            <a:off x="4140200" y="4149725"/>
            <a:ext cx="8001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客觀</a:t>
            </a:r>
            <a:endParaRPr kumimoji="1" lang="en-US" altLang="zh-TW" sz="2400">
              <a:solidFill>
                <a:srgbClr val="800080"/>
              </a:solidFill>
              <a:latin typeface="新細明體" pitchFamily="18" charset="-120"/>
            </a:endParaRPr>
          </a:p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傳遞</a:t>
            </a:r>
          </a:p>
        </p:txBody>
      </p:sp>
      <p:sp>
        <p:nvSpPr>
          <p:cNvPr id="17425" name="Rectangle 16"/>
          <p:cNvSpPr>
            <a:spLocks noChangeArrowheads="1"/>
          </p:cNvSpPr>
          <p:nvPr/>
        </p:nvSpPr>
        <p:spPr bwMode="auto">
          <a:xfrm>
            <a:off x="7020272" y="3212976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 dirty="0" smtClean="0">
                <a:solidFill>
                  <a:srgbClr val="800080"/>
                </a:solidFill>
                <a:latin typeface="新細明體" pitchFamily="18" charset="-120"/>
              </a:rPr>
              <a:t>乙</a:t>
            </a:r>
            <a:endParaRPr kumimoji="1" lang="zh-TW" altLang="en-US" sz="2400" b="1" dirty="0">
              <a:solidFill>
                <a:srgbClr val="800080"/>
              </a:solidFill>
              <a:latin typeface="新細明體" pitchFamily="18" charset="-120"/>
            </a:endParaRPr>
          </a:p>
        </p:txBody>
      </p:sp>
      <p:sp>
        <p:nvSpPr>
          <p:cNvPr id="17426" name="Rectangle 17"/>
          <p:cNvSpPr>
            <a:spLocks noChangeArrowheads="1"/>
          </p:cNvSpPr>
          <p:nvPr/>
        </p:nvSpPr>
        <p:spPr bwMode="auto">
          <a:xfrm>
            <a:off x="1979613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 dirty="0">
                <a:solidFill>
                  <a:srgbClr val="C00000"/>
                </a:solidFill>
                <a:latin typeface="新細明體" pitchFamily="18" charset="-120"/>
              </a:rPr>
              <a:t>編碼</a:t>
            </a:r>
          </a:p>
        </p:txBody>
      </p:sp>
      <p:sp>
        <p:nvSpPr>
          <p:cNvPr id="17427" name="Rectangle 18"/>
          <p:cNvSpPr>
            <a:spLocks noChangeArrowheads="1"/>
          </p:cNvSpPr>
          <p:nvPr/>
        </p:nvSpPr>
        <p:spPr bwMode="auto">
          <a:xfrm>
            <a:off x="6300788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 dirty="0">
                <a:solidFill>
                  <a:srgbClr val="C00000"/>
                </a:solidFill>
                <a:latin typeface="新細明體" pitchFamily="18" charset="-120"/>
              </a:rPr>
              <a:t>解碼</a:t>
            </a:r>
          </a:p>
        </p:txBody>
      </p:sp>
      <p:sp>
        <p:nvSpPr>
          <p:cNvPr id="17428" name="Line 19"/>
          <p:cNvSpPr>
            <a:spLocks noChangeShapeType="1"/>
          </p:cNvSpPr>
          <p:nvPr/>
        </p:nvSpPr>
        <p:spPr bwMode="auto">
          <a:xfrm>
            <a:off x="8101013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9" name="Line 20"/>
          <p:cNvSpPr>
            <a:spLocks noChangeShapeType="1"/>
          </p:cNvSpPr>
          <p:nvPr/>
        </p:nvSpPr>
        <p:spPr bwMode="auto">
          <a:xfrm>
            <a:off x="7956550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0" name="Line 21"/>
          <p:cNvSpPr>
            <a:spLocks noChangeShapeType="1"/>
          </p:cNvSpPr>
          <p:nvPr/>
        </p:nvSpPr>
        <p:spPr bwMode="auto">
          <a:xfrm>
            <a:off x="8027988" y="4005263"/>
            <a:ext cx="0" cy="5032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1" name="Rectangle 22"/>
          <p:cNvSpPr>
            <a:spLocks noChangeArrowheads="1"/>
          </p:cNvSpPr>
          <p:nvPr/>
        </p:nvSpPr>
        <p:spPr bwMode="auto">
          <a:xfrm>
            <a:off x="1882458" y="3068638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 dirty="0" smtClean="0">
                <a:solidFill>
                  <a:srgbClr val="800080"/>
                </a:solidFill>
                <a:latin typeface="新細明體" pitchFamily="18" charset="-120"/>
              </a:rPr>
              <a:t>甲</a:t>
            </a:r>
            <a:endParaRPr kumimoji="1" lang="zh-TW" altLang="en-US" sz="2400" b="1" dirty="0">
              <a:solidFill>
                <a:srgbClr val="800080"/>
              </a:solidFill>
              <a:latin typeface="新細明體" pitchFamily="18" charset="-12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59113" y="5805488"/>
            <a:ext cx="8016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27" name="Rectangle 25"/>
          <p:cNvSpPr/>
          <p:nvPr/>
        </p:nvSpPr>
        <p:spPr>
          <a:xfrm>
            <a:off x="5219700" y="5805488"/>
            <a:ext cx="8001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17434" name="AutoShape 8"/>
          <p:cNvSpPr>
            <a:spLocks noChangeArrowheads="1"/>
          </p:cNvSpPr>
          <p:nvPr/>
        </p:nvSpPr>
        <p:spPr bwMode="auto">
          <a:xfrm>
            <a:off x="5364163" y="5157788"/>
            <a:ext cx="503237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投影片編號版面配置區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64</a:t>
            </a:fld>
            <a:endParaRPr lang="en-US" altLang="zh-TW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08-3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載體的演化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744916" cy="459253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z="2800" b="1" dirty="0" smtClean="0"/>
              <a:t>載體（渡船）</a:t>
            </a:r>
            <a:r>
              <a:rPr lang="zh-TW" altLang="en-US" sz="2800" dirty="0" smtClean="0"/>
              <a:t>為何長得這模樣？</a:t>
            </a:r>
          </a:p>
          <a:p>
            <a:pPr lvl="1" eaLnBrk="1" hangingPunct="1"/>
            <a:r>
              <a:rPr lang="zh-TW" altLang="en-US" dirty="0" smtClean="0"/>
              <a:t>過去的航海員和造船技師，將他們的經驗和知識紀錄（</a:t>
            </a:r>
            <a:r>
              <a:rPr lang="en-US" altLang="zh-TW" dirty="0" smtClean="0"/>
              <a:t>embodied</a:t>
            </a:r>
            <a:r>
              <a:rPr lang="zh-TW" altLang="en-US" dirty="0" smtClean="0"/>
              <a:t>，內嵌）在這艘船體，並不斷修改。這些紀錄包含已編碼知識，也包含默會致知。</a:t>
            </a:r>
            <a:endParaRPr lang="en-US" altLang="zh-TW" dirty="0" smtClean="0"/>
          </a:p>
          <a:p>
            <a:pPr eaLnBrk="1" hangingPunct="1">
              <a:lnSpc>
                <a:spcPct val="150000"/>
              </a:lnSpc>
            </a:pPr>
            <a:r>
              <a:rPr lang="zh-TW" altLang="en-US" sz="2800" b="1" dirty="0" smtClean="0"/>
              <a:t>渡船組合了許多人的知識。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65</a:t>
            </a:fld>
            <a:endParaRPr lang="en-US" altLang="zh-TW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72487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08-4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知識的再利用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99" y="1268761"/>
            <a:ext cx="7776865" cy="4608512"/>
          </a:xfrm>
        </p:spPr>
        <p:txBody>
          <a:bodyPr/>
          <a:lstStyle/>
          <a:p>
            <a:pPr marL="609600" indent="-609600" eaLnBrk="1" hangingPunct="1"/>
            <a:r>
              <a:rPr lang="zh-TW" altLang="en-US" sz="2800" dirty="0" smtClean="0"/>
              <a:t>操作者不必完全了解</a:t>
            </a:r>
            <a:r>
              <a:rPr lang="zh-TW" altLang="en-US" sz="2800" dirty="0" smtClean="0">
                <a:solidFill>
                  <a:srgbClr val="800080"/>
                </a:solidFill>
              </a:rPr>
              <a:t>內嵌的知識</a:t>
            </a:r>
            <a:r>
              <a:rPr lang="zh-TW" altLang="en-US" sz="2800" dirty="0" smtClean="0"/>
              <a:t>；只要知道</a:t>
            </a:r>
            <a:r>
              <a:rPr lang="zh-TW" altLang="en-US" sz="2800" dirty="0" smtClean="0">
                <a:solidFill>
                  <a:srgbClr val="800080"/>
                </a:solidFill>
              </a:rPr>
              <a:t>如何操作</a:t>
            </a:r>
            <a:r>
              <a:rPr lang="zh-TW" altLang="en-US" sz="2800" dirty="0" smtClean="0"/>
              <a:t>，就能再利用（</a:t>
            </a:r>
            <a:r>
              <a:rPr lang="en-US" altLang="zh-TW" sz="2800" dirty="0" smtClean="0"/>
              <a:t>reuse</a:t>
            </a:r>
            <a:r>
              <a:rPr lang="zh-TW" altLang="en-US" sz="2800" dirty="0" smtClean="0"/>
              <a:t>）它。</a:t>
            </a:r>
          </a:p>
          <a:p>
            <a:pPr marL="609600" indent="-609600" eaLnBrk="1" hangingPunct="1"/>
            <a:r>
              <a:rPr lang="zh-TW" altLang="en-US" sz="2800" dirty="0" smtClean="0"/>
              <a:t>再利用的過程：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400" dirty="0" smtClean="0"/>
              <a:t>利用這艘船時，你已經坐在那些知識和經驗上，它們把你和船體變成一個</a:t>
            </a:r>
            <a:r>
              <a:rPr lang="zh-TW" altLang="en-US" sz="2400" dirty="0" smtClean="0">
                <a:solidFill>
                  <a:srgbClr val="FF0000"/>
                </a:solidFill>
              </a:rPr>
              <a:t>結合體</a:t>
            </a:r>
            <a:r>
              <a:rPr lang="zh-TW" altLang="en-US" sz="2400" dirty="0" smtClean="0"/>
              <a:t>；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400" dirty="0" smtClean="0"/>
              <a:t>你在</a:t>
            </a:r>
            <a:r>
              <a:rPr lang="zh-TW" altLang="en-US" sz="2400" dirty="0" smtClean="0">
                <a:solidFill>
                  <a:srgbClr val="FF0000"/>
                </a:solidFill>
              </a:rPr>
              <a:t>操作</a:t>
            </a:r>
            <a:r>
              <a:rPr lang="zh-TW" altLang="en-US" sz="2400" dirty="0" smtClean="0"/>
              <a:t>中</a:t>
            </a:r>
            <a:r>
              <a:rPr lang="zh-TW" altLang="en-US" sz="2400" dirty="0" smtClean="0">
                <a:solidFill>
                  <a:srgbClr val="FF0000"/>
                </a:solidFill>
              </a:rPr>
              <a:t>重複利用內嵌的</a:t>
            </a:r>
            <a:r>
              <a:rPr lang="zh-TW" altLang="en-US" sz="2400" dirty="0" smtClean="0"/>
              <a:t>知識和經驗，順利航渡。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400" dirty="0" smtClean="0"/>
              <a:t>順利航渡後，你可以在操作手冊或船體中嵌入你新發展的知識和經驗。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66</a:t>
            </a:fld>
            <a:endParaRPr lang="en-US" altLang="zh-TW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08-5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知識再利用的成本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754690" cy="4881687"/>
          </a:xfrm>
        </p:spPr>
        <p:txBody>
          <a:bodyPr/>
          <a:lstStyle/>
          <a:p>
            <a:pPr marL="609600" indent="-609600" eaLnBrk="1" hangingPunct="1"/>
            <a:r>
              <a:rPr lang="zh-TW" altLang="en-US" sz="2800" dirty="0" smtClean="0"/>
              <a:t>已編碼知識的再利用成本甚低：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2400" dirty="0" smtClean="0"/>
              <a:t>K. J. Arrow</a:t>
            </a:r>
            <a:r>
              <a:rPr lang="zh-TW" altLang="en-US" sz="2400" dirty="0" smtClean="0"/>
              <a:t>：知識的發現成本甚大，但邊際使用成本幾乎為零。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2400" dirty="0" smtClean="0"/>
              <a:t>P. </a:t>
            </a:r>
            <a:r>
              <a:rPr lang="en-US" altLang="zh-TW" sz="2400" dirty="0" err="1" smtClean="0"/>
              <a:t>Romer</a:t>
            </a:r>
            <a:r>
              <a:rPr lang="zh-TW" altLang="en-US" sz="2400" dirty="0" smtClean="0"/>
              <a:t>：個別廠商的研發具有外部性。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2400" dirty="0" smtClean="0"/>
              <a:t>Cooking menu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 dirty="0" smtClean="0"/>
              <a:t>能意識之知識的再利用成本不容易估算：</a:t>
            </a:r>
          </a:p>
          <a:p>
            <a:pPr marL="990600" lvl="1" indent="-533400"/>
            <a:r>
              <a:rPr lang="en-US" altLang="zh-TW" sz="2400" dirty="0" err="1" smtClean="0"/>
              <a:t>Saxenian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Silicon Valley</a:t>
            </a:r>
            <a:r>
              <a:rPr lang="zh-TW" altLang="en-US" sz="2400" dirty="0" smtClean="0"/>
              <a:t>的酒吧</a:t>
            </a:r>
            <a:endParaRPr lang="en-US" altLang="zh-TW" sz="2400" dirty="0" smtClean="0"/>
          </a:p>
          <a:p>
            <a:pPr marL="990600" lvl="1" indent="-533400"/>
            <a:r>
              <a:rPr lang="en-US" altLang="zh-TW" sz="2400" dirty="0" smtClean="0"/>
              <a:t>consultant, Angels (Silicon Valley)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 dirty="0" smtClean="0"/>
              <a:t>莫會致知之知識的再利用是不確定的。</a:t>
            </a:r>
            <a:endParaRPr lang="en-US" altLang="zh-TW" sz="2800" dirty="0" smtClean="0"/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endParaRPr lang="en-US" altLang="zh-TW" sz="24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67</a:t>
            </a:fld>
            <a:endParaRPr lang="en-US" altLang="zh-TW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08-6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資本財的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生產力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奧秘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1"/>
            <a:ext cx="7992888" cy="4392488"/>
          </a:xfrm>
        </p:spPr>
        <p:txBody>
          <a:bodyPr/>
          <a:lstStyle/>
          <a:p>
            <a:pPr marL="609600" indent="-609600" eaLnBrk="1" hangingPunct="1"/>
            <a:r>
              <a:rPr lang="zh-TW" altLang="en-US" dirty="0" smtClean="0"/>
              <a:t>馬克思的</a:t>
            </a:r>
            <a:r>
              <a:rPr lang="zh-TW" altLang="en-US" dirty="0" smtClean="0">
                <a:solidFill>
                  <a:srgbClr val="FF0000"/>
                </a:solidFill>
              </a:rPr>
              <a:t>勞動力不滅</a:t>
            </a:r>
            <a:r>
              <a:rPr lang="zh-TW" altLang="en-US" dirty="0" smtClean="0"/>
              <a:t>觀點：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資本財內嵌勞動力。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資本財的價值取決於內嵌勞動力的數量。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勞動力在生產中從個人身上轉移到生產物。</a:t>
            </a:r>
          </a:p>
          <a:p>
            <a:pPr marL="609600" indent="-609600" eaLnBrk="1" hangingPunct="1"/>
            <a:r>
              <a:rPr lang="zh-TW" altLang="en-US" dirty="0" smtClean="0"/>
              <a:t>目的：資本財的貢獻應該歸屬於勞動階級。</a:t>
            </a:r>
          </a:p>
          <a:p>
            <a:pPr marL="990600" lvl="1" indent="-533400" eaLnBrk="1" hangingPunct="1"/>
            <a:r>
              <a:rPr lang="zh-TW" altLang="en-US" dirty="0" smtClean="0"/>
              <a:t>當資本財作為生產因素時，就像勞動者一樣，會將所含之勞動力貢獻到產出品上。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68</a:t>
            </a:fld>
            <a:endParaRPr lang="en-US" altLang="zh-TW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08-7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資本財作為知識的載體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992888" cy="4608413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b="1" dirty="0" smtClean="0"/>
              <a:t>資本財</a:t>
            </a:r>
            <a:r>
              <a:rPr lang="zh-TW" altLang="en-US" dirty="0" smtClean="0"/>
              <a:t>是知識</a:t>
            </a:r>
            <a:r>
              <a:rPr lang="zh-TW" altLang="en-US" b="1" dirty="0" smtClean="0"/>
              <a:t>的載體</a:t>
            </a:r>
            <a:r>
              <a:rPr lang="zh-TW" altLang="en-US" dirty="0" smtClean="0"/>
              <a:t>，不是勞動</a:t>
            </a:r>
            <a:r>
              <a:rPr lang="zh-TW" altLang="en-US" b="1" dirty="0" smtClean="0"/>
              <a:t>的載體。</a:t>
            </a:r>
            <a:endParaRPr lang="zh-TW" altLang="en-US" dirty="0" smtClean="0"/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渡船內嵌過去航海員和造船師的知識與經驗，資本財也內嵌過去科學家、技師、機器操作員等的知識與經驗。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dirty="0" smtClean="0"/>
              <a:t>渡船承載著過去投入的知識，也能與現行勞動和知識結合。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dirty="0" smtClean="0"/>
              <a:t>資本財理論是知識論的延伸。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69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785602" cy="5072098"/>
          </a:xfrm>
        </p:spPr>
        <p:txBody>
          <a:bodyPr/>
          <a:lstStyle/>
          <a:p>
            <a:pPr marL="1160463" indent="-1160463"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問題：一般薪資的高低取決於工業的生產力，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1160463" indent="-1160463"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           薪資的成長則決定生產力的增加率。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分工與專業化可以提高生產力。</a:t>
            </a:r>
            <a:r>
              <a:rPr lang="en-US" altLang="zh-TW" sz="2800" dirty="0" smtClean="0"/>
              <a:t>(A. Smith)</a:t>
            </a:r>
            <a:r>
              <a:rPr lang="zh-TW" altLang="en-US" sz="2800" dirty="0" smtClean="0"/>
              <a:t> 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擴大市場規模能夠深化分工與專業。</a:t>
            </a:r>
            <a:r>
              <a:rPr lang="en-US" altLang="zh-TW" sz="2800" dirty="0" smtClean="0"/>
              <a:t>(G. Stigler)</a:t>
            </a:r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經由貿易可以不斷擴大市場規模。</a:t>
            </a:r>
            <a:r>
              <a:rPr lang="en-US" altLang="zh-TW" sz="2800" dirty="0" smtClean="0"/>
              <a:t>(A. Smith)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01-3</a:t>
            </a:r>
            <a:r>
              <a:rPr lang="zh-TW" altLang="en-US" sz="4000" dirty="0" smtClean="0">
                <a:solidFill>
                  <a:srgbClr val="7030A0"/>
                </a:solidFill>
              </a:rPr>
              <a:t>  亞當史密斯</a:t>
            </a:r>
            <a:r>
              <a:rPr lang="zh-TW" altLang="en-US" sz="4000" dirty="0" smtClean="0">
                <a:solidFill>
                  <a:srgbClr val="7030A0"/>
                </a:solidFill>
              </a:rPr>
              <a:t>的經濟成長問題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08-8 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資本財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的種類</a:t>
            </a:r>
            <a:endParaRPr lang="zh-TW" altLang="en-US" sz="4000" b="1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1"/>
            <a:ext cx="7848872" cy="468052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Char char="u"/>
            </a:pPr>
            <a:r>
              <a:rPr lang="zh-TW" altLang="en-US" dirty="0" smtClean="0"/>
              <a:t>資本財可依承載知識之材料分類：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實體資本財</a:t>
            </a:r>
            <a:r>
              <a:rPr lang="en-US" altLang="zh-TW" dirty="0" smtClean="0"/>
              <a:t>— </a:t>
            </a:r>
            <a:r>
              <a:rPr lang="zh-TW" altLang="en-US" dirty="0" smtClean="0"/>
              <a:t>金屬、木、石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資訊資本財</a:t>
            </a:r>
            <a:r>
              <a:rPr lang="en-US" altLang="zh-TW" dirty="0" smtClean="0"/>
              <a:t>— </a:t>
            </a:r>
            <a:r>
              <a:rPr lang="zh-TW" altLang="en-US" dirty="0" smtClean="0"/>
              <a:t>書籍、膠捲（文字、圖像）、電子儲存體（</a:t>
            </a:r>
            <a:r>
              <a:rPr lang="en-US" altLang="zh-TW" dirty="0" smtClean="0"/>
              <a:t>+</a:t>
            </a:r>
            <a:r>
              <a:rPr lang="zh-TW" altLang="en-US" dirty="0" smtClean="0"/>
              <a:t>程式）</a:t>
            </a:r>
            <a:endParaRPr lang="en-US" altLang="zh-TW" dirty="0" smtClean="0"/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人力資本財</a:t>
            </a:r>
            <a:r>
              <a:rPr lang="en-US" altLang="zh-TW" dirty="0" smtClean="0"/>
              <a:t>— </a:t>
            </a:r>
            <a:r>
              <a:rPr lang="zh-TW" altLang="en-US" dirty="0" smtClean="0"/>
              <a:t>身體（勞力、腦力）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組織資本財</a:t>
            </a:r>
            <a:r>
              <a:rPr lang="en-US" altLang="zh-TW" dirty="0" smtClean="0"/>
              <a:t>— </a:t>
            </a:r>
            <a:r>
              <a:rPr lang="zh-TW" altLang="en-US" dirty="0" smtClean="0"/>
              <a:t>家庭、學校、廠商、軍隊、政府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dirty="0" smtClean="0"/>
              <a:t>制度資本財</a:t>
            </a:r>
            <a:r>
              <a:rPr lang="en-US" altLang="zh-TW" dirty="0" smtClean="0"/>
              <a:t>— </a:t>
            </a:r>
            <a:r>
              <a:rPr lang="zh-TW" altLang="en-US" dirty="0" smtClean="0"/>
              <a:t>習俗、規範、租稅、市場、法律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70</a:t>
            </a:fld>
            <a:endParaRPr lang="en-US" altLang="zh-TW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08-9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資本</a:t>
            </a:r>
            <a:r>
              <a:rPr lang="zh-TW" altLang="en-US" sz="4000" dirty="0" smtClean="0">
                <a:solidFill>
                  <a:srgbClr val="7030A0"/>
                </a:solidFill>
              </a:rPr>
              <a:t>財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理論的問題</a:t>
            </a:r>
            <a:endParaRPr lang="en-US" altLang="zh-TW" sz="4000" b="1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8064896" cy="504056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z="2800" dirty="0" smtClean="0"/>
              <a:t>新古典理論討論同質的資本財，其問題只有</a:t>
            </a:r>
            <a:r>
              <a:rPr lang="zh-TW" altLang="en-US" sz="2800" dirty="0" smtClean="0">
                <a:solidFill>
                  <a:srgbClr val="660066"/>
                </a:solidFill>
              </a:rPr>
              <a:t>資本財的最適數量問題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eaLnBrk="1" hangingPunct="1">
              <a:lnSpc>
                <a:spcPct val="150000"/>
              </a:lnSpc>
            </a:pPr>
            <a:r>
              <a:rPr lang="zh-TW" altLang="en-US" sz="2800" dirty="0" smtClean="0"/>
              <a:t>奧派的資本財因具有結構性，故其問題在於</a:t>
            </a:r>
            <a:r>
              <a:rPr lang="zh-TW" altLang="en-US" sz="2800" dirty="0" smtClean="0">
                <a:solidFill>
                  <a:srgbClr val="660066"/>
                </a:solidFill>
              </a:rPr>
              <a:t>資本財內嵌知識的分工、演化與結合問題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構思與創新：構思（ </a:t>
            </a:r>
            <a:r>
              <a:rPr lang="en-US" altLang="zh-TW" sz="2800" dirty="0" smtClean="0">
                <a:latin typeface="新細明體" pitchFamily="18" charset="-120"/>
              </a:rPr>
              <a:t>Idea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 ）</a:t>
            </a:r>
            <a:r>
              <a:rPr lang="zh-TW" altLang="en-US" sz="2800" dirty="0" smtClean="0">
                <a:latin typeface="新細明體" pitchFamily="18" charset="-120"/>
              </a:rPr>
              <a:t>是對內嵌知識重新組合的建議，而創新是外在知識的預期重新組合，並預期會有正利潤的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構思。</a:t>
            </a:r>
            <a:endParaRPr lang="zh-TW" altLang="zh-TW" sz="2800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71</a:t>
            </a:fld>
            <a:endParaRPr lang="en-US" altLang="zh-TW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09.</a:t>
            </a:r>
            <a:r>
              <a:rPr lang="zh-TW" altLang="en-US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  可持續的經濟成長</a:t>
            </a:r>
            <a:endParaRPr lang="zh-TW" altLang="en-US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72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1979712" y="2636912"/>
            <a:ext cx="57606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知識的累積可以內嵌到投入因素，但不會累積的原物料是否會成為成長的極限？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C160D-CFC1-4AE5-853A-6BC399787793}" type="slidenum">
              <a:rPr lang="en-US" altLang="zh-TW"/>
              <a:pPr>
                <a:defRPr/>
              </a:pPr>
              <a:t>73</a:t>
            </a:fld>
            <a:endParaRPr lang="en-US" altLang="zh-TW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640960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09-1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上世紀末的</a:t>
            </a:r>
            <a:r>
              <a:rPr lang="zh-TW" altLang="en-US" sz="4000" dirty="0" smtClean="0">
                <a:solidFill>
                  <a:srgbClr val="7030A0"/>
                </a:solidFill>
              </a:rPr>
              <a:t>危機</a:t>
            </a:r>
            <a:endParaRPr lang="en-US" altLang="zh-TW" sz="4000" b="1" dirty="0" smtClean="0">
              <a:solidFill>
                <a:srgbClr val="7030A0"/>
              </a:solidFill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99" y="1268760"/>
            <a:ext cx="7777113" cy="4897090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b="1" dirty="0" smtClean="0"/>
              <a:t>狂飆世紀：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現象：貨幣供給量、投資、工業產出、所得、</a:t>
            </a:r>
            <a:r>
              <a:rPr lang="zh-TW" altLang="en-US" sz="2400" dirty="0" smtClean="0">
                <a:solidFill>
                  <a:srgbClr val="FF0000"/>
                </a:solidFill>
              </a:rPr>
              <a:t>消費</a:t>
            </a:r>
          </a:p>
          <a:p>
            <a:pPr marL="839788" lvl="1" indent="-495300">
              <a:lnSpc>
                <a:spcPct val="110000"/>
              </a:lnSpc>
            </a:pPr>
            <a:r>
              <a:rPr lang="zh-TW" altLang="en-US" sz="2400" dirty="0" smtClean="0">
                <a:solidFill>
                  <a:srgbClr val="FF0000"/>
                </a:solidFill>
              </a:rPr>
              <a:t>問題：如何降低人為成長</a:t>
            </a:r>
            <a:r>
              <a:rPr lang="zh-TW" altLang="en-US" sz="2400" dirty="0" smtClean="0">
                <a:solidFill>
                  <a:srgbClr val="FF0000"/>
                </a:solidFill>
              </a:rPr>
              <a:t>的代價</a:t>
            </a:r>
            <a:r>
              <a:rPr lang="zh-TW" altLang="en-US" sz="2400" dirty="0" smtClean="0">
                <a:solidFill>
                  <a:srgbClr val="FF0000"/>
                </a:solidFill>
              </a:rPr>
              <a:t>？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dirty="0" smtClean="0"/>
              <a:t>上世紀末的五項危機：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>
                <a:solidFill>
                  <a:srgbClr val="FF0000"/>
                </a:solidFill>
              </a:rPr>
              <a:t>經濟危機</a:t>
            </a:r>
            <a:r>
              <a:rPr lang="zh-TW" altLang="en-US" sz="2400" dirty="0" smtClean="0"/>
              <a:t>的潛在規模不斷擴大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>
                <a:solidFill>
                  <a:srgbClr val="FF0000"/>
                </a:solidFill>
              </a:rPr>
              <a:t>財富分配</a:t>
            </a:r>
            <a:r>
              <a:rPr lang="zh-TW" altLang="en-US" sz="2400" dirty="0" smtClean="0"/>
              <a:t>不斷擴大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富裕帶來更大的</a:t>
            </a:r>
            <a:r>
              <a:rPr lang="zh-TW" altLang="en-US" sz="2400" dirty="0" smtClean="0">
                <a:solidFill>
                  <a:srgbClr val="FF0000"/>
                </a:solidFill>
              </a:rPr>
              <a:t>不滿足</a:t>
            </a:r>
            <a:endParaRPr lang="zh-TW" altLang="en-US" sz="2000" dirty="0" smtClean="0">
              <a:solidFill>
                <a:srgbClr val="FF0000"/>
              </a:solidFill>
            </a:endParaRP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地球</a:t>
            </a:r>
            <a:r>
              <a:rPr lang="zh-TW" altLang="en-US" sz="2400" dirty="0" smtClean="0">
                <a:solidFill>
                  <a:srgbClr val="FF0000"/>
                </a:solidFill>
              </a:rPr>
              <a:t>資源與生態</a:t>
            </a:r>
            <a:r>
              <a:rPr lang="zh-TW" altLang="en-US" sz="2400" dirty="0" smtClean="0"/>
              <a:t>不勝負荷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厚德載物的</a:t>
            </a:r>
            <a:r>
              <a:rPr lang="zh-TW" altLang="en-US" sz="2400" dirty="0" smtClean="0">
                <a:solidFill>
                  <a:srgbClr val="FF0000"/>
                </a:solidFill>
              </a:rPr>
              <a:t>美德</a:t>
            </a:r>
            <a:r>
              <a:rPr lang="zh-TW" altLang="en-US" sz="2400" dirty="0" smtClean="0"/>
              <a:t>快速喪失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C63E0-A41A-4FFD-9E54-3DE74E4E6842}" type="slidenum">
              <a:rPr lang="en-US" altLang="zh-TW"/>
              <a:pPr>
                <a:defRPr/>
              </a:pPr>
              <a:t>74</a:t>
            </a:fld>
            <a:endParaRPr lang="en-US" altLang="zh-TW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 eaLnBrk="1" hangingPunct="1"/>
            <a:r>
              <a:rPr lang="en-US" altLang="zh-TW" sz="4000" b="1" dirty="0" smtClean="0">
                <a:solidFill>
                  <a:srgbClr val="7030A0"/>
                </a:solidFill>
              </a:rPr>
              <a:t>09-2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反自由經濟的運動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59"/>
            <a:ext cx="7920880" cy="4790729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dirty="0" smtClean="0"/>
              <a:t>上世紀危機啟動本世紀的反</a:t>
            </a:r>
            <a:r>
              <a:rPr lang="zh-TW" altLang="en-US" sz="2800" smtClean="0"/>
              <a:t>自由</a:t>
            </a:r>
            <a:r>
              <a:rPr lang="zh-TW" altLang="en-US" sz="2800" smtClean="0"/>
              <a:t>經濟思潮。</a:t>
            </a:r>
            <a:endParaRPr lang="zh-TW" altLang="en-US" sz="2800" dirty="0" smtClean="0"/>
          </a:p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dirty="0" smtClean="0"/>
              <a:t>反自由經濟之</a:t>
            </a:r>
            <a:r>
              <a:rPr lang="zh-TW" altLang="en-US" sz="2800" dirty="0" smtClean="0"/>
              <a:t>三部曲論述</a:t>
            </a:r>
            <a:r>
              <a:rPr lang="zh-TW" altLang="en-US" sz="2800" dirty="0" smtClean="0"/>
              <a:t>：</a:t>
            </a:r>
          </a:p>
          <a:p>
            <a:pPr marL="839788" lvl="1" indent="-495300" eaLnBrk="1" hangingPunct="1">
              <a:lnSpc>
                <a:spcPct val="120000"/>
              </a:lnSpc>
            </a:pPr>
            <a:r>
              <a:rPr lang="zh-TW" altLang="en-US" sz="2400" dirty="0" smtClean="0"/>
              <a:t>自由經濟的本質是資本主義。</a:t>
            </a:r>
          </a:p>
          <a:p>
            <a:pPr marL="839788" lvl="1" indent="-495300" eaLnBrk="1" hangingPunct="1">
              <a:lnSpc>
                <a:spcPct val="120000"/>
              </a:lnSpc>
            </a:pPr>
            <a:r>
              <a:rPr lang="zh-TW" altLang="en-US" sz="2400" dirty="0" smtClean="0"/>
              <a:t>資本主義必然強調經濟成長政策。</a:t>
            </a:r>
          </a:p>
          <a:p>
            <a:pPr marL="839788" lvl="1" indent="-495300" eaLnBrk="1" hangingPunct="1">
              <a:lnSpc>
                <a:spcPct val="120000"/>
              </a:lnSpc>
            </a:pPr>
            <a:r>
              <a:rPr lang="zh-TW" altLang="en-US" sz="2400" dirty="0" smtClean="0"/>
              <a:t>經濟成長政策導致無度的消費與貪婪。</a:t>
            </a:r>
          </a:p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dirty="0" smtClean="0"/>
              <a:t>反對無度的消費與貪婪</a:t>
            </a:r>
            <a:r>
              <a:rPr lang="en-US" altLang="zh-TW" sz="2800" dirty="0" smtClean="0"/>
              <a:t>……</a:t>
            </a:r>
            <a:r>
              <a:rPr lang="zh-TW" altLang="en-US" sz="2800" dirty="0" smtClean="0"/>
              <a:t>就得反對自由經濟</a:t>
            </a:r>
            <a:r>
              <a:rPr lang="zh-TW" altLang="en-US" sz="2800" dirty="0" smtClean="0"/>
              <a:t>。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4774A-55EF-4DBD-A189-16592619063E}" type="slidenum">
              <a:rPr lang="en-US" altLang="zh-TW"/>
              <a:pPr>
                <a:defRPr/>
              </a:pPr>
              <a:t>75</a:t>
            </a:fld>
            <a:endParaRPr lang="en-US" altLang="zh-TW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96944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7030A0"/>
                </a:solidFill>
              </a:rPr>
              <a:t>09-3  </a:t>
            </a:r>
            <a:r>
              <a:rPr lang="zh-TW" altLang="en-US" sz="4000" dirty="0" smtClean="0">
                <a:solidFill>
                  <a:srgbClr val="7030A0"/>
                </a:solidFill>
              </a:rPr>
              <a:t>反自由經濟的政治運動</a:t>
            </a:r>
            <a:endParaRPr lang="en-US" altLang="zh-TW" sz="4000" b="1" dirty="0" smtClean="0">
              <a:solidFill>
                <a:srgbClr val="7030A0"/>
              </a:solidFill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99" y="1268760"/>
            <a:ext cx="7993013" cy="4968528"/>
          </a:xfrm>
        </p:spPr>
        <p:txBody>
          <a:bodyPr/>
          <a:lstStyle/>
          <a:p>
            <a:pPr marL="401638">
              <a:lnSpc>
                <a:spcPct val="120000"/>
              </a:lnSpc>
            </a:pPr>
            <a:r>
              <a:rPr lang="zh-TW" altLang="en-US" sz="3200" dirty="0" smtClean="0"/>
              <a:t>要求修正資本主義的生產與消費方式：</a:t>
            </a:r>
          </a:p>
          <a:p>
            <a:pPr marL="919163" lvl="1" indent="-419100">
              <a:lnSpc>
                <a:spcPct val="120000"/>
              </a:lnSpc>
            </a:pPr>
            <a:r>
              <a:rPr lang="zh-TW" altLang="en-US" sz="2800" dirty="0" smtClean="0"/>
              <a:t>反對以</a:t>
            </a:r>
            <a:r>
              <a:rPr lang="en-US" altLang="zh-TW" sz="2800" dirty="0" smtClean="0"/>
              <a:t>GDP</a:t>
            </a:r>
            <a:r>
              <a:rPr lang="zh-TW" altLang="en-US" sz="2800" dirty="0" smtClean="0"/>
              <a:t>作為生產指標，改以</a:t>
            </a:r>
            <a:r>
              <a:rPr lang="en-US" altLang="zh-TW" sz="2800" dirty="0" smtClean="0"/>
              <a:t>Green GDP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HDI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GDH</a:t>
            </a:r>
            <a:r>
              <a:rPr lang="zh-TW" altLang="en-US" dirty="0" smtClean="0"/>
              <a:t>。</a:t>
            </a:r>
            <a:endParaRPr lang="en-US" altLang="zh-TW" sz="2800" dirty="0" smtClean="0"/>
          </a:p>
          <a:p>
            <a:pPr marL="919163" lvl="1" indent="-419100">
              <a:lnSpc>
                <a:spcPct val="120000"/>
              </a:lnSpc>
            </a:pPr>
            <a:r>
              <a:rPr lang="zh-TW" altLang="en-US" sz="2800" dirty="0" smtClean="0"/>
              <a:t>回歸儉樸生活、環保運動興起。</a:t>
            </a:r>
          </a:p>
          <a:p>
            <a:pPr marL="382588" indent="-4953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z="3200" dirty="0" smtClean="0"/>
              <a:t>社會主義重新抬頭：</a:t>
            </a:r>
          </a:p>
          <a:p>
            <a:pPr marL="919163" lvl="1" indent="-419100">
              <a:lnSpc>
                <a:spcPct val="120000"/>
              </a:lnSpc>
            </a:pPr>
            <a:r>
              <a:rPr lang="zh-TW" altLang="en-US" sz="2800" dirty="0" smtClean="0"/>
              <a:t>要求擴大政府職能</a:t>
            </a:r>
            <a:r>
              <a:rPr lang="zh-TW" altLang="en-US" dirty="0" smtClean="0"/>
              <a:t>。</a:t>
            </a:r>
            <a:endParaRPr lang="zh-TW" altLang="en-US" sz="2800" dirty="0" smtClean="0"/>
          </a:p>
          <a:p>
            <a:pPr marL="919163" lvl="1" indent="-419100">
              <a:lnSpc>
                <a:spcPct val="120000"/>
              </a:lnSpc>
            </a:pPr>
            <a:r>
              <a:rPr lang="zh-TW" altLang="en-US" sz="2800" dirty="0" smtClean="0"/>
              <a:t>佔領華爾街、課富人稅</a:t>
            </a:r>
            <a:r>
              <a:rPr lang="zh-TW" altLang="en-US" dirty="0" smtClean="0"/>
              <a:t>。</a:t>
            </a:r>
            <a:endParaRPr lang="zh-TW" altLang="en-US" sz="2800" dirty="0" smtClean="0"/>
          </a:p>
          <a:p>
            <a:pPr marL="919163" lvl="1" indent="-419100">
              <a:lnSpc>
                <a:spcPct val="120000"/>
              </a:lnSpc>
            </a:pPr>
            <a:r>
              <a:rPr lang="zh-TW" altLang="en-US" sz="2800" dirty="0" smtClean="0"/>
              <a:t>環保運動走向社會主義</a:t>
            </a:r>
            <a:r>
              <a:rPr lang="zh-TW" altLang="en-US" dirty="0" smtClean="0"/>
              <a:t>。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77FC1-0789-46B7-9209-F19DBEF870C6}" type="slidenum">
              <a:rPr lang="en-US" altLang="zh-TW"/>
              <a:pPr>
                <a:defRPr/>
              </a:pPr>
              <a:t>76</a:t>
            </a:fld>
            <a:endParaRPr lang="en-US" altLang="zh-TW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8952" cy="126876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09-4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危機背後的</a:t>
            </a:r>
            <a:r>
              <a:rPr lang="zh-TW" altLang="en-US" sz="4000" dirty="0" smtClean="0">
                <a:solidFill>
                  <a:srgbClr val="7030A0"/>
                </a:solidFill>
              </a:rPr>
              <a:t>凱因斯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理論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08962" cy="4646613"/>
          </a:xfrm>
        </p:spPr>
        <p:txBody>
          <a:bodyPr/>
          <a:lstStyle/>
          <a:p>
            <a:pPr marL="571500" indent="-571500" eaLnBrk="1" hangingPunct="1">
              <a:lnSpc>
                <a:spcPct val="140000"/>
              </a:lnSpc>
            </a:pPr>
            <a:r>
              <a:rPr lang="zh-TW" altLang="en-US" sz="2800" dirty="0" smtClean="0"/>
              <a:t>世紀危機肇因於凱因斯經濟理論：</a:t>
            </a:r>
          </a:p>
          <a:p>
            <a:pPr marL="839788" lvl="1" indent="-495300" eaLnBrk="1" hangingPunct="1">
              <a:lnSpc>
                <a:spcPct val="140000"/>
              </a:lnSpc>
            </a:pPr>
            <a:r>
              <a:rPr lang="zh-TW" altLang="en-US" sz="2800" dirty="0" smtClean="0"/>
              <a:t>節儉的矛盾、鼓勵消費</a:t>
            </a:r>
          </a:p>
          <a:p>
            <a:pPr marL="839788" lvl="1" indent="-495300" eaLnBrk="1" hangingPunct="1">
              <a:lnSpc>
                <a:spcPct val="140000"/>
              </a:lnSpc>
            </a:pPr>
            <a:r>
              <a:rPr lang="zh-TW" altLang="en-US" sz="2800" dirty="0" smtClean="0"/>
              <a:t>擴張性財政政策，利用乘數效果，目標仍在消費，但依舊指向</a:t>
            </a:r>
            <a:r>
              <a:rPr lang="en-US" altLang="zh-TW" sz="2800" dirty="0" smtClean="0"/>
              <a:t>GDP</a:t>
            </a:r>
            <a:r>
              <a:rPr lang="zh-TW" altLang="en-US" sz="2800" dirty="0" smtClean="0"/>
              <a:t>的經濟成長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E0AAC3-2AF2-41A4-8930-A430C250B8EA}" type="slidenum">
              <a:rPr lang="en-US" altLang="zh-TW"/>
              <a:pPr>
                <a:defRPr/>
              </a:pPr>
              <a:t>77</a:t>
            </a:fld>
            <a:endParaRPr lang="en-US" altLang="zh-TW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80920" cy="1268760"/>
          </a:xfrm>
        </p:spPr>
        <p:txBody>
          <a:bodyPr/>
          <a:lstStyle/>
          <a:p>
            <a:pPr algn="l" eaLnBrk="1" hangingPunct="1"/>
            <a:r>
              <a:rPr lang="en-US" altLang="zh-TW" sz="4400" b="1" dirty="0" smtClean="0">
                <a:solidFill>
                  <a:srgbClr val="7030A0"/>
                </a:solidFill>
              </a:rPr>
              <a:t>09-5  </a:t>
            </a:r>
            <a:r>
              <a:rPr lang="zh-TW" altLang="en-US" sz="4400" b="1" dirty="0" smtClean="0">
                <a:solidFill>
                  <a:srgbClr val="7030A0"/>
                </a:solidFill>
              </a:rPr>
              <a:t>危機背後的理論缺失</a:t>
            </a:r>
            <a:r>
              <a:rPr lang="en-US" altLang="zh-TW" sz="2800" b="1" dirty="0" smtClean="0">
                <a:solidFill>
                  <a:srgbClr val="7030A0"/>
                </a:solidFill>
                <a:latin typeface="Arial" charset="0"/>
              </a:rPr>
              <a:t> </a:t>
            </a:r>
            <a:endParaRPr lang="en-US" altLang="zh-TW" sz="4400" b="1" dirty="0" smtClean="0">
              <a:solidFill>
                <a:srgbClr val="7030A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81168" cy="5400377"/>
          </a:xfrm>
        </p:spPr>
        <p:txBody>
          <a:bodyPr/>
          <a:lstStyle/>
          <a:p>
            <a:pPr marL="514350" lvl="1" eaLnBrk="1" hangingPunct="1">
              <a:buFont typeface="+mj-lt"/>
              <a:buAutoNum type="arabicParenR"/>
            </a:pPr>
            <a:r>
              <a:rPr lang="zh-TW" altLang="en-US" dirty="0" smtClean="0"/>
              <a:t>缺欠消費知識的消費理論：</a:t>
            </a:r>
            <a:endParaRPr lang="en-US" altLang="zh-TW" dirty="0" smtClean="0"/>
          </a:p>
          <a:p>
            <a:pPr marL="590550" lvl="2" indent="-419100"/>
            <a:r>
              <a:rPr lang="zh-TW" altLang="en-US" dirty="0" smtClean="0">
                <a:solidFill>
                  <a:schemeClr val="tx1"/>
                </a:solidFill>
              </a:rPr>
              <a:t>強調消費數量，衍生以低利率刺激投資和大量製造的經濟活動。</a:t>
            </a:r>
          </a:p>
          <a:p>
            <a:pPr marL="419100" lvl="1" indent="-419100" eaLnBrk="1" hangingPunct="1">
              <a:buFont typeface="Wingdings" pitchFamily="2" charset="2"/>
              <a:buAutoNum type="arabicParenR"/>
            </a:pPr>
            <a:r>
              <a:rPr lang="zh-TW" altLang="en-US" dirty="0" smtClean="0"/>
              <a:t>誤解人力資本的生產函數：</a:t>
            </a:r>
            <a:endParaRPr lang="en-US" altLang="zh-TW" dirty="0" smtClean="0"/>
          </a:p>
          <a:p>
            <a:pPr marL="590550" lvl="2" indent="-419100"/>
            <a:r>
              <a:rPr lang="zh-TW" altLang="en-US" dirty="0" smtClean="0">
                <a:solidFill>
                  <a:schemeClr val="tx1"/>
                </a:solidFill>
              </a:rPr>
              <a:t>同質的勞動市場，導致競爭市場的低薪資。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419100" lvl="1" indent="-419100">
              <a:buFont typeface="Wingdings" pitchFamily="2" charset="2"/>
              <a:buAutoNum type="arabicParenR"/>
            </a:pPr>
            <a:r>
              <a:rPr lang="zh-TW" altLang="en-US" dirty="0" smtClean="0"/>
              <a:t>寬鬆貨幣政策：</a:t>
            </a:r>
            <a:endParaRPr lang="en-US" altLang="zh-TW" dirty="0" smtClean="0"/>
          </a:p>
          <a:p>
            <a:pPr marL="590550" lvl="2" indent="-419100"/>
            <a:r>
              <a:rPr lang="zh-TW" altLang="en-US" dirty="0" smtClean="0">
                <a:solidFill>
                  <a:schemeClr val="tx1"/>
                </a:solidFill>
              </a:rPr>
              <a:t>導致資本取代勞動力。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90550" lvl="2" indent="-419100"/>
            <a:r>
              <a:rPr lang="zh-TW" altLang="en-US" dirty="0" smtClean="0">
                <a:solidFill>
                  <a:schemeClr val="tx1"/>
                </a:solidFill>
              </a:rPr>
              <a:t>政府不願見通貨膨脹，只好追求</a:t>
            </a:r>
            <a:r>
              <a:rPr lang="en-US" altLang="zh-TW" dirty="0" smtClean="0">
                <a:solidFill>
                  <a:schemeClr val="tx1"/>
                </a:solidFill>
              </a:rPr>
              <a:t>GDP</a:t>
            </a:r>
            <a:r>
              <a:rPr lang="zh-TW" altLang="en-US" dirty="0" smtClean="0">
                <a:solidFill>
                  <a:schemeClr val="tx1"/>
                </a:solidFill>
              </a:rPr>
              <a:t>成長。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419100" lvl="1" indent="-419100">
              <a:buFont typeface="Wingdings" pitchFamily="2" charset="2"/>
              <a:buAutoNum type="arabicParenR"/>
            </a:pPr>
            <a:r>
              <a:rPr lang="zh-TW" altLang="en-US" dirty="0" smtClean="0"/>
              <a:t>以總合目標為政策目標：</a:t>
            </a:r>
            <a:endParaRPr lang="en-US" altLang="zh-TW" dirty="0" smtClean="0"/>
          </a:p>
          <a:p>
            <a:pPr marL="590550" lvl="2" indent="-419100"/>
            <a:r>
              <a:rPr lang="zh-TW" altLang="en-US" dirty="0" smtClean="0">
                <a:solidFill>
                  <a:schemeClr val="tx1"/>
                </a:solidFill>
              </a:rPr>
              <a:t>政府尋找政策成本低的分項，如以 </a:t>
            </a:r>
            <a:r>
              <a:rPr lang="en-US" altLang="zh-TW" dirty="0" smtClean="0">
                <a:solidFill>
                  <a:schemeClr val="tx1"/>
                </a:solidFill>
              </a:rPr>
              <a:t>G </a:t>
            </a:r>
            <a:r>
              <a:rPr lang="zh-TW" altLang="en-US" dirty="0" smtClean="0">
                <a:solidFill>
                  <a:schemeClr val="tx1"/>
                </a:solidFill>
              </a:rPr>
              <a:t>或 </a:t>
            </a:r>
            <a:r>
              <a:rPr lang="en-US" altLang="zh-TW" dirty="0" smtClean="0">
                <a:solidFill>
                  <a:schemeClr val="tx1"/>
                </a:solidFill>
              </a:rPr>
              <a:t>C </a:t>
            </a:r>
            <a:r>
              <a:rPr lang="zh-TW" altLang="en-US" dirty="0" smtClean="0">
                <a:solidFill>
                  <a:schemeClr val="tx1"/>
                </a:solidFill>
              </a:rPr>
              <a:t>替代 </a:t>
            </a:r>
            <a:r>
              <a:rPr lang="en-US" altLang="zh-TW" dirty="0" smtClean="0">
                <a:solidFill>
                  <a:schemeClr val="tx1"/>
                </a:solidFill>
              </a:rPr>
              <a:t>I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4F7F7-B017-4737-A470-2B0FDD0F84BE}" type="slidenum">
              <a:rPr lang="en-US" altLang="zh-TW"/>
              <a:pPr>
                <a:defRPr/>
              </a:pPr>
              <a:t>78</a:t>
            </a:fld>
            <a:endParaRPr lang="en-US" altLang="zh-TW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35280" cy="1268760"/>
          </a:xfrm>
        </p:spPr>
        <p:txBody>
          <a:bodyPr/>
          <a:lstStyle/>
          <a:p>
            <a:pPr marL="800100" indent="-800100" algn="l" eaLnBrk="1" hangingPunct="1"/>
            <a:r>
              <a:rPr lang="en-US" altLang="zh-TW" sz="4000" dirty="0" smtClean="0">
                <a:solidFill>
                  <a:srgbClr val="7030A0"/>
                </a:solidFill>
              </a:rPr>
              <a:t>09-6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重建消費理論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53425" cy="5040312"/>
          </a:xfrm>
        </p:spPr>
        <p:txBody>
          <a:bodyPr/>
          <a:lstStyle/>
          <a:p>
            <a:pPr marL="539750" lvl="1" eaLnBrk="1" hangingPunct="1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消費：以消費的質與結構取代消費數量</a:t>
            </a:r>
            <a:r>
              <a:rPr lang="zh-TW" altLang="en-US" dirty="0" smtClean="0"/>
              <a:t>。</a:t>
            </a:r>
            <a:endParaRPr lang="zh-TW" altLang="en-US" sz="2800" dirty="0" smtClean="0"/>
          </a:p>
          <a:p>
            <a:pPr marL="539750" lvl="1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生產：以累積的技藝（高級人力資本）取代實體資本量；以時間投入取代自然資源的投入</a:t>
            </a:r>
            <a:r>
              <a:rPr lang="zh-TW" altLang="en-US" dirty="0" smtClean="0"/>
              <a:t>。</a:t>
            </a:r>
            <a:endParaRPr lang="zh-TW" altLang="en-US" sz="2800" dirty="0" smtClean="0"/>
          </a:p>
          <a:p>
            <a:pPr marL="539750" lvl="1" eaLnBrk="1" hangingPunct="1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可持續的所得成長過程：</a:t>
            </a:r>
          </a:p>
          <a:p>
            <a:pPr marL="981075" lvl="2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技師的時間投入生產技藝商品，技藝商品降低自然資源的投入</a:t>
            </a:r>
            <a:r>
              <a:rPr lang="zh-TW" altLang="en-US" dirty="0" smtClean="0"/>
              <a:t>。</a:t>
            </a:r>
            <a:endParaRPr lang="zh-TW" altLang="en-US" sz="2400" dirty="0" smtClean="0"/>
          </a:p>
          <a:p>
            <a:pPr marL="981075" lvl="2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技藝商品提高商品價格，也提高技師薪資</a:t>
            </a:r>
            <a:r>
              <a:rPr lang="zh-TW" altLang="en-US" dirty="0" smtClean="0"/>
              <a:t>。</a:t>
            </a:r>
            <a:endParaRPr lang="zh-TW" altLang="en-US" sz="2400" dirty="0" smtClean="0"/>
          </a:p>
          <a:p>
            <a:pPr marL="981075" lvl="2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不斷提升的交易高值，可維繫所得的可持續成長</a:t>
            </a:r>
            <a:r>
              <a:rPr lang="zh-TW" altLang="en-US" dirty="0" smtClean="0"/>
              <a:t>。</a:t>
            </a:r>
            <a:endParaRPr lang="zh-TW" altLang="en-US" sz="2400" dirty="0" smtClean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8280920" cy="2592288"/>
          </a:xfrm>
        </p:spPr>
        <p:txBody>
          <a:bodyPr/>
          <a:lstStyle/>
          <a:p>
            <a:pPr marL="446088" indent="17463"/>
            <a:r>
              <a:rPr lang="zh-TW" altLang="en-US" sz="9600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謝謝！</a:t>
            </a:r>
            <a:endParaRPr lang="zh-TW" altLang="zh-TW" sz="9600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437112"/>
            <a:ext cx="6624736" cy="1800200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  <a:hlinkClick r:id="rId2"/>
              </a:rPr>
              <a:t>cshwang@mx.nthu.edu.tw</a:t>
            </a:r>
            <a:endParaRPr lang="en-US" altLang="zh-TW" sz="2400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http://mx.nthu.edu.tw/~cshwang</a:t>
            </a:r>
            <a:endParaRPr lang="zh-TW" altLang="zh-TW" sz="2400" b="1" dirty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79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920880" cy="5112568"/>
          </a:xfrm>
        </p:spPr>
        <p:txBody>
          <a:bodyPr/>
          <a:lstStyle/>
          <a:p>
            <a:pPr marL="536575" indent="-536575">
              <a:lnSpc>
                <a:spcPct val="150000"/>
              </a:lnSpc>
            </a:pPr>
            <a:r>
              <a:rPr lang="zh-TW" altLang="en-US" sz="2800" dirty="0" smtClean="0"/>
              <a:t>人口數目是市場規模的重要因素，如果人口數目無法繼續增加，分工就無法深化。</a:t>
            </a:r>
            <a:endParaRPr lang="en-US" altLang="zh-TW" sz="2800" dirty="0" smtClean="0"/>
          </a:p>
          <a:p>
            <a:pPr marL="536575" indent="-536575">
              <a:lnSpc>
                <a:spcPct val="150000"/>
              </a:lnSpc>
            </a:pPr>
            <a:r>
              <a:rPr lang="zh-TW" altLang="en-US" sz="2800" dirty="0" smtClean="0"/>
              <a:t>馬爾薩斯的</a:t>
            </a:r>
            <a:r>
              <a:rPr lang="zh-TW" altLang="en-US" sz="2800" b="1" dirty="0" smtClean="0"/>
              <a:t>貧窮陷阱理論</a:t>
            </a:r>
            <a:r>
              <a:rPr lang="zh-TW" altLang="en-US" sz="2800" dirty="0" smtClean="0"/>
              <a:t>：土地的數量和質量將限制人口數目的增加和一般百姓的生活水準。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6C10A4"/>
                </a:solidFill>
                <a:latin typeface="+mn-lt"/>
                <a:ea typeface="標楷體" pitchFamily="65" charset="-120"/>
              </a:rPr>
              <a:t>01-4</a:t>
            </a:r>
            <a:r>
              <a:rPr lang="zh-TW" altLang="en-US" sz="4000" dirty="0" smtClean="0">
                <a:solidFill>
                  <a:srgbClr val="6C10A4"/>
                </a:solidFill>
                <a:latin typeface="+mn-lt"/>
                <a:ea typeface="標楷體" pitchFamily="65" charset="-120"/>
              </a:rPr>
              <a:t> </a:t>
            </a:r>
            <a:r>
              <a:rPr lang="zh-TW" altLang="en-US" sz="4000" dirty="0" smtClean="0">
                <a:solidFill>
                  <a:srgbClr val="6C10A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solidFill>
                  <a:srgbClr val="6C10A4"/>
                </a:solidFill>
                <a:latin typeface="+mn-ea"/>
                <a:ea typeface="+mn-ea"/>
              </a:rPr>
              <a:t>馬爾薩斯</a:t>
            </a:r>
            <a:r>
              <a:rPr lang="zh-TW" altLang="en-US" sz="4000" dirty="0" smtClean="0">
                <a:solidFill>
                  <a:srgbClr val="6C10A4"/>
                </a:solidFill>
                <a:latin typeface="+mn-ea"/>
                <a:ea typeface="+mn-ea"/>
              </a:rPr>
              <a:t>的成長陷阱</a:t>
            </a:r>
            <a:endParaRPr lang="zh-TW" altLang="en-US" sz="4000" dirty="0">
              <a:solidFill>
                <a:srgbClr val="6C10A4"/>
              </a:solidFill>
              <a:latin typeface="+mn-ea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268760"/>
            <a:ext cx="7920880" cy="5112568"/>
          </a:xfrm>
        </p:spPr>
        <p:txBody>
          <a:bodyPr/>
          <a:lstStyle/>
          <a:p>
            <a:pPr marL="536575" indent="-536575"/>
            <a:r>
              <a:rPr lang="zh-TW" altLang="en-US" sz="2800" dirty="0" smtClean="0"/>
              <a:t>呂嘉圖提出</a:t>
            </a:r>
            <a:r>
              <a:rPr lang="zh-TW" altLang="en-US" sz="2800" dirty="0" smtClean="0">
                <a:solidFill>
                  <a:srgbClr val="FF0000"/>
                </a:solidFill>
              </a:rPr>
              <a:t>邊際產出遞減理論</a:t>
            </a:r>
            <a:r>
              <a:rPr lang="zh-TW" altLang="en-US" sz="2800" dirty="0" smtClean="0"/>
              <a:t>：隨著人口的增加和新墾地的愈來愈貧瘠，土地的邊際產出會不斷下降。</a:t>
            </a:r>
            <a:endParaRPr lang="en-US" altLang="zh-TW" sz="2800" dirty="0" smtClean="0"/>
          </a:p>
          <a:p>
            <a:pPr marL="536575" indent="-536575"/>
            <a:r>
              <a:rPr lang="zh-TW" altLang="en-US" sz="2800" dirty="0" smtClean="0"/>
              <a:t>呂嘉圖從人口與土地的數量增加去討論生產力的提升。</a:t>
            </a:r>
            <a:endParaRPr lang="en-US" altLang="zh-TW" sz="2800" dirty="0" smtClean="0"/>
          </a:p>
          <a:p>
            <a:pPr marL="536575" indent="-536575"/>
            <a:r>
              <a:rPr lang="zh-TW" altLang="en-US" sz="2800" dirty="0" smtClean="0"/>
              <a:t>呂嘉圖在貿易上的</a:t>
            </a:r>
            <a:r>
              <a:rPr lang="zh-TW" altLang="en-US" sz="2800" dirty="0" smtClean="0">
                <a:solidFill>
                  <a:srgbClr val="FF0000"/>
                </a:solidFill>
              </a:rPr>
              <a:t>比較優勢法則</a:t>
            </a:r>
            <a:r>
              <a:rPr lang="zh-TW" altLang="en-US" sz="2800" dirty="0" smtClean="0"/>
              <a:t>也認為市場的開拓受限於自然稟賦。</a:t>
            </a:r>
            <a:endParaRPr lang="en-US" altLang="zh-TW" sz="2800" dirty="0" smtClean="0"/>
          </a:p>
          <a:p>
            <a:pPr marL="536575" indent="-536575">
              <a:buFont typeface="Wingdings" pitchFamily="2" charset="2"/>
              <a:buChar char="u"/>
            </a:pPr>
            <a:r>
              <a:rPr lang="zh-TW" altLang="en-US" sz="2800" dirty="0" smtClean="0"/>
              <a:t>這些</a:t>
            </a:r>
            <a:r>
              <a:rPr lang="zh-TW" altLang="en-US" sz="2800" dirty="0" smtClean="0">
                <a:solidFill>
                  <a:srgbClr val="FF0000"/>
                </a:solidFill>
              </a:rPr>
              <a:t>憂鬱的科學</a:t>
            </a:r>
            <a:r>
              <a:rPr lang="zh-TW" altLang="en-US" sz="2800" dirty="0" smtClean="0"/>
              <a:t>觀點都誤導了分工與市場理論的發展。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268760"/>
          </a:xfrm>
        </p:spPr>
        <p:txBody>
          <a:bodyPr/>
          <a:lstStyle/>
          <a:p>
            <a:pPr algn="l"/>
            <a:r>
              <a:rPr lang="en-US" altLang="zh-TW" sz="4000" dirty="0" smtClean="0">
                <a:solidFill>
                  <a:srgbClr val="6C10A4"/>
                </a:solidFill>
                <a:latin typeface="+mn-lt"/>
                <a:ea typeface="標楷體" pitchFamily="65" charset="-120"/>
              </a:rPr>
              <a:t>01-5</a:t>
            </a:r>
            <a:r>
              <a:rPr lang="zh-TW" altLang="en-US" sz="4000" dirty="0" smtClean="0">
                <a:solidFill>
                  <a:srgbClr val="6C10A4"/>
                </a:solidFill>
                <a:latin typeface="+mn-lt"/>
                <a:ea typeface="標楷體" pitchFamily="65" charset="-120"/>
              </a:rPr>
              <a:t> </a:t>
            </a:r>
            <a:r>
              <a:rPr lang="zh-TW" altLang="en-US" sz="4000" dirty="0" smtClean="0">
                <a:solidFill>
                  <a:srgbClr val="6C10A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solidFill>
                  <a:srgbClr val="6C10A4"/>
                </a:solidFill>
                <a:latin typeface="+mn-ea"/>
                <a:ea typeface="+mn-ea"/>
              </a:rPr>
              <a:t>呂嘉圖的誤導</a:t>
            </a:r>
            <a:endParaRPr lang="zh-TW" altLang="en-US" sz="4000" dirty="0">
              <a:solidFill>
                <a:srgbClr val="6C10A4"/>
              </a:solidFill>
              <a:latin typeface="+mn-ea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127104">
  <a:themeElements>
    <a:clrScheme name="K12_13 13">
      <a:dk1>
        <a:srgbClr val="000000"/>
      </a:dk1>
      <a:lt1>
        <a:srgbClr val="FFFFFF"/>
      </a:lt1>
      <a:dk2>
        <a:srgbClr val="FF33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12_1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12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3">
        <a:dk1>
          <a:srgbClr val="000000"/>
        </a:dk1>
        <a:lt1>
          <a:srgbClr val="FFFFFF"/>
        </a:lt1>
        <a:dk2>
          <a:srgbClr val="FF33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2826</TotalTime>
  <Words>5154</Words>
  <Application>Microsoft Office PowerPoint</Application>
  <PresentationFormat>如螢幕大小 (4:3)</PresentationFormat>
  <Paragraphs>683</Paragraphs>
  <Slides>79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79</vt:i4>
      </vt:variant>
    </vt:vector>
  </HeadingPairs>
  <TitlesOfParts>
    <vt:vector size="80" baseType="lpstr">
      <vt:lpstr>01127104</vt:lpstr>
      <vt:lpstr>創造力與人性的經濟學傳承（二） 經濟成長的奧秘</vt:lpstr>
      <vt:lpstr>回顧    </vt:lpstr>
      <vt:lpstr>二、經濟成長的奧秘</vt:lpstr>
      <vt:lpstr>01.  問題的緣起</vt:lpstr>
      <vt:lpstr>01-1  經濟成長是指數型成長</vt:lpstr>
      <vt:lpstr>01-2  經濟成長的追趕 (GDP，US$)</vt:lpstr>
      <vt:lpstr>01-3  亞當史密斯的經濟成長問題</vt:lpstr>
      <vt:lpstr>01-4  馬爾薩斯的成長陷阱</vt:lpstr>
      <vt:lpstr>01-5  呂嘉圖的誤導</vt:lpstr>
      <vt:lpstr>02.  生產理論</vt:lpstr>
      <vt:lpstr>02-1  生產的定義</vt:lpstr>
      <vt:lpstr>02-2  生產過程</vt:lpstr>
      <vt:lpstr>02-3  生產過程的創造性破壞</vt:lpstr>
      <vt:lpstr>02-4   生產的要素</vt:lpstr>
      <vt:lpstr>02-5  生產要素圖</vt:lpstr>
      <vt:lpstr>02-6  原物料</vt:lpstr>
      <vt:lpstr>02-7  投入因素</vt:lpstr>
      <vt:lpstr>02-8  投入因素承載的生產能力  </vt:lpstr>
      <vt:lpstr>02-9   非技術勞動力與技師</vt:lpstr>
      <vt:lpstr>02-10 傳統資本財與機器人</vt:lpstr>
      <vt:lpstr>02-11   經理人</vt:lpstr>
      <vt:lpstr>03.  發現技術進步</vt:lpstr>
      <vt:lpstr>03-1   邊際產出遞減</vt:lpstr>
      <vt:lpstr>03-2   邊際報酬遞減</vt:lpstr>
      <vt:lpstr>03-3  規模報酬遞增</vt:lpstr>
      <vt:lpstr>03-4  外生成長理論</vt:lpstr>
      <vt:lpstr>03-5  沒有所謂的東亞四小龍</vt:lpstr>
      <vt:lpstr>04.  創業家 </vt:lpstr>
      <vt:lpstr>04-1  熊彼特的創業家  </vt:lpstr>
      <vt:lpstr>04-2  熊彼特的創造性破壞</vt:lpstr>
      <vt:lpstr>04-3  利潤篩選創新</vt:lpstr>
      <vt:lpstr>04-4   柯芝納的創業家</vt:lpstr>
      <vt:lpstr>04-5  柯芝納的創業家之警覺</vt:lpstr>
      <vt:lpstr>05.  遞增報酬</vt:lpstr>
      <vt:lpstr>05-1  連續的一次性經濟成長</vt:lpstr>
      <vt:lpstr>05-2  資本財帶來的技術擴散</vt:lpstr>
      <vt:lpstr>05-3  研究發展的正外部性</vt:lpstr>
      <vt:lpstr>05-4  資本財互補效果</vt:lpstr>
      <vt:lpstr>05-5  回歸奧地利學派</vt:lpstr>
      <vt:lpstr>06.  市場與利潤</vt:lpstr>
      <vt:lpstr>06-1  米塞斯的創業家精神</vt:lpstr>
      <vt:lpstr>06-2  蘭德與《阿特拉斯聳聳肩》</vt:lpstr>
      <vt:lpstr>06-3  制度作為背景</vt:lpstr>
      <vt:lpstr>06-4  市場作為一種平台</vt:lpstr>
      <vt:lpstr>06-5  個人行動的相互預期</vt:lpstr>
      <vt:lpstr>06-6  市場機能之一：經濟效率</vt:lpstr>
      <vt:lpstr>06-7  市場機能之二：檢驗與淘汰</vt:lpstr>
      <vt:lpstr>06-8  市場機能之三： 矯正錯誤</vt:lpstr>
      <vt:lpstr>06-9  市場機能之四：發現與創造</vt:lpstr>
      <vt:lpstr>07.  知識的利用</vt:lpstr>
      <vt:lpstr>07-1  知識化</vt:lpstr>
      <vt:lpstr>07-2  知識起於因果關係</vt:lpstr>
      <vt:lpstr>07-3  三種知識力</vt:lpstr>
      <vt:lpstr>07-4  個人知識</vt:lpstr>
      <vt:lpstr>07-5   個人擁有哪些知識？</vt:lpstr>
      <vt:lpstr>07-6  一人世界與二人世界的知識</vt:lpstr>
      <vt:lpstr>07-7  知識的第三種分類</vt:lpstr>
      <vt:lpstr>07-8   多人世界的知識</vt:lpstr>
      <vt:lpstr>07-9  知識的利用</vt:lpstr>
      <vt:lpstr>07-10  知識的第四種分類</vt:lpstr>
      <vt:lpstr>07-11  社會的知識 </vt:lpstr>
      <vt:lpstr>08.  資本財的知識理論</vt:lpstr>
      <vt:lpstr>08-1  載體</vt:lpstr>
      <vt:lpstr>08-2  傳遞、編碼、解碼</vt:lpstr>
      <vt:lpstr>08-3  載體的演化</vt:lpstr>
      <vt:lpstr>08-4  知識的再利用</vt:lpstr>
      <vt:lpstr>08-5  知識再利用的成本</vt:lpstr>
      <vt:lpstr>08-6  資本財的生產力奧秘</vt:lpstr>
      <vt:lpstr>08-7  資本財作為知識的載體</vt:lpstr>
      <vt:lpstr>08-8   資本財的種類</vt:lpstr>
      <vt:lpstr>08-9  資本財理論的問題</vt:lpstr>
      <vt:lpstr>09.  可持續的經濟成長</vt:lpstr>
      <vt:lpstr>09-1  上世紀末的危機</vt:lpstr>
      <vt:lpstr>09-2  反自由經濟的運動</vt:lpstr>
      <vt:lpstr>09-3  反自由經濟的政治運動</vt:lpstr>
      <vt:lpstr>09-4  危機背後的凱因斯理論</vt:lpstr>
      <vt:lpstr>09-5  危機背後的理論缺失 </vt:lpstr>
      <vt:lpstr>09-6  重建消費理論</vt:lpstr>
      <vt:lpstr>謝謝！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HCS</dc:creator>
  <cp:lastModifiedBy>CS</cp:lastModifiedBy>
  <cp:revision>512</cp:revision>
  <dcterms:created xsi:type="dcterms:W3CDTF">2014-11-28T08:06:00Z</dcterms:created>
  <dcterms:modified xsi:type="dcterms:W3CDTF">2015-01-23T22:56:42Z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TC011271041028</vt:lpwstr>
  </property>
</Properties>
</file>